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41"/>
  </p:notesMasterIdLst>
  <p:sldIdLst>
    <p:sldId id="383" r:id="rId5"/>
    <p:sldId id="441" r:id="rId6"/>
    <p:sldId id="425" r:id="rId7"/>
    <p:sldId id="436" r:id="rId8"/>
    <p:sldId id="437" r:id="rId9"/>
    <p:sldId id="438" r:id="rId10"/>
    <p:sldId id="426" r:id="rId11"/>
    <p:sldId id="431" r:id="rId12"/>
    <p:sldId id="440" r:id="rId13"/>
    <p:sldId id="427" r:id="rId14"/>
    <p:sldId id="435" r:id="rId15"/>
    <p:sldId id="439" r:id="rId16"/>
    <p:sldId id="424" r:id="rId17"/>
    <p:sldId id="396" r:id="rId18"/>
    <p:sldId id="404" r:id="rId19"/>
    <p:sldId id="399" r:id="rId20"/>
    <p:sldId id="400" r:id="rId21"/>
    <p:sldId id="409" r:id="rId22"/>
    <p:sldId id="410" r:id="rId23"/>
    <p:sldId id="411" r:id="rId24"/>
    <p:sldId id="420" r:id="rId25"/>
    <p:sldId id="421" r:id="rId26"/>
    <p:sldId id="423" r:id="rId27"/>
    <p:sldId id="412" r:id="rId28"/>
    <p:sldId id="413" r:id="rId29"/>
    <p:sldId id="414" r:id="rId30"/>
    <p:sldId id="397" r:id="rId31"/>
    <p:sldId id="398" r:id="rId32"/>
    <p:sldId id="415" r:id="rId33"/>
    <p:sldId id="416" r:id="rId34"/>
    <p:sldId id="417" r:id="rId35"/>
    <p:sldId id="401" r:id="rId36"/>
    <p:sldId id="418" r:id="rId37"/>
    <p:sldId id="419" r:id="rId38"/>
    <p:sldId id="377" r:id="rId39"/>
    <p:sldId id="361" r:id="rId40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Quirke" initials="MQ" lastIdx="1" clrIdx="0">
    <p:extLst>
      <p:ext uri="{19B8F6BF-5375-455C-9EA6-DF929625EA0E}">
        <p15:presenceInfo xmlns:p15="http://schemas.microsoft.com/office/powerpoint/2012/main" userId="S::michael@carmichaelireland.ie::c4ba4ffe-41fe-45ec-91a6-5b8f6ea2bf8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80" autoAdjust="0"/>
    <p:restoredTop sz="94660"/>
  </p:normalViewPr>
  <p:slideViewPr>
    <p:cSldViewPr>
      <p:cViewPr varScale="1">
        <p:scale>
          <a:sx n="59" d="100"/>
          <a:sy n="59" d="100"/>
        </p:scale>
        <p:origin x="1404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72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commentAuthors" Target="commentAuthor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0" Type="http://schemas.openxmlformats.org/officeDocument/2006/relationships/slide" Target="slides/slide16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4AF60-B795-4407-8DCC-112DCC8D929C}" type="datetimeFigureOut">
              <a:rPr lang="en-IE" smtClean="0"/>
              <a:pPr/>
              <a:t>12/04/2023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8680D-E157-4789-8D2B-3D90B6F4C8A9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86362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5B74-2B05-4DDC-9032-11BDC1F291F0}" type="datetime1">
              <a:rPr lang="en-IE" smtClean="0"/>
              <a:pPr/>
              <a:t>12/04/2023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/>
              <a:t>Carmichael.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0886-26CC-4FE6-ADA9-CAC4E5062A43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37103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60C57-0C0A-42DB-B9B2-58184E116125}" type="datetime1">
              <a:rPr lang="en-IE" smtClean="0"/>
              <a:pPr/>
              <a:t>12/04/2023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/>
              <a:t>Carmichael.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0886-26CC-4FE6-ADA9-CAC4E5062A43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97288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4E49-2FAD-40F4-8F5A-6CCA738BFF88}" type="datetime1">
              <a:rPr lang="en-IE" smtClean="0"/>
              <a:pPr/>
              <a:t>12/04/2023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/>
              <a:t>Carmichael.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0886-26CC-4FE6-ADA9-CAC4E5062A43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84585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080E-EAF4-45E9-8A13-B4CCBE6301D6}" type="datetime1">
              <a:rPr lang="en-IE" smtClean="0"/>
              <a:pPr/>
              <a:t>12/04/2023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/>
              <a:t>Carmichael.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0886-26CC-4FE6-ADA9-CAC4E5062A43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68132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C81BD-20C5-4AEE-8626-E14464C519E1}" type="datetime1">
              <a:rPr lang="en-IE" smtClean="0"/>
              <a:pPr/>
              <a:t>12/04/2023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/>
              <a:t>Carmichael.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0886-26CC-4FE6-ADA9-CAC4E5062A43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26904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DF33-795D-4534-88CA-83ED2AB9F925}" type="datetime1">
              <a:rPr lang="en-IE" smtClean="0"/>
              <a:pPr/>
              <a:t>12/04/2023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/>
              <a:t>Carmichael.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0886-26CC-4FE6-ADA9-CAC4E5062A43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05107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85C3-CAE5-48F7-9F4A-6B842C9C8047}" type="datetime1">
              <a:rPr lang="en-IE" smtClean="0"/>
              <a:pPr/>
              <a:t>12/04/2023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/>
              <a:t>Carmichael.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0886-26CC-4FE6-ADA9-CAC4E5062A43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42105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364C-CD02-462E-9AA8-EABD39FB9251}" type="datetime1">
              <a:rPr lang="en-IE" smtClean="0"/>
              <a:pPr/>
              <a:t>12/04/2023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/>
              <a:t>Carmichael.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0886-26CC-4FE6-ADA9-CAC4E5062A43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99293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08431-983D-49CD-B99B-3E7DCAE9C103}" type="datetime1">
              <a:rPr lang="en-IE" smtClean="0"/>
              <a:pPr/>
              <a:t>12/04/2023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/>
              <a:t>Carmichael.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0886-26CC-4FE6-ADA9-CAC4E5062A43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49572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7E53-EF93-4F1F-B59C-812712D2F451}" type="datetime1">
              <a:rPr lang="en-IE" smtClean="0"/>
              <a:pPr/>
              <a:t>12/04/2023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/>
              <a:t>Carmichael.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0886-26CC-4FE6-ADA9-CAC4E5062A43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17716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53555-50F8-4CC6-9289-DAE1830D4779}" type="datetime1">
              <a:rPr lang="en-IE" smtClean="0"/>
              <a:pPr/>
              <a:t>12/04/2023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/>
              <a:t>Carmichael.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0886-26CC-4FE6-ADA9-CAC4E5062A43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44538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FC83D-E6BA-4ED6-BCE2-B37C51172148}" type="datetime1">
              <a:rPr lang="en-IE" smtClean="0"/>
              <a:pPr/>
              <a:t>12/04/2023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E" dirty="0"/>
              <a:t>Carmichael.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70886-26CC-4FE6-ADA9-CAC4E5062A43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58045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dgovernance/" TargetMode="External"/><Relationship Id="rId2" Type="http://schemas.openxmlformats.org/officeDocument/2006/relationships/hyperlink" Target="http://www.carmichaelireland.ie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odce.ie/" TargetMode="External"/><Relationship Id="rId4" Type="http://schemas.openxmlformats.org/officeDocument/2006/relationships/hyperlink" Target="http://www.charityregulator.ie/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aritiesregulator.ie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armichaelireland.ie/courses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D24CFDA-D626-44AB-AB22-3234182915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0A7D56-FDF3-412D-A4A7-C500B72B9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50132"/>
            <a:ext cx="7886700" cy="1278389"/>
          </a:xfrm>
        </p:spPr>
        <p:txBody>
          <a:bodyPr>
            <a:normAutofit/>
          </a:bodyPr>
          <a:lstStyle/>
          <a:p>
            <a:pPr>
              <a:spcBef>
                <a:spcPts val="750"/>
              </a:spcBef>
            </a:pPr>
            <a:br>
              <a:rPr lang="en-IE" sz="2400" b="1" dirty="0">
                <a:solidFill>
                  <a:prstClr val="black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E" sz="2100" b="1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en-IE"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A2F-655E-4ED0-A939-9B7EE5D52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05000"/>
            <a:ext cx="8134350" cy="396660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IE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IE" sz="2700" b="1" dirty="0">
                <a:latin typeface="Arial" panose="020B0604020202020204" pitchFamily="34" charset="0"/>
                <a:cs typeface="Arial" panose="020B0604020202020204" pitchFamily="34" charset="0"/>
              </a:rPr>
              <a:t>KILDARE PUBLIC PARTICIPATION NETWORK </a:t>
            </a:r>
            <a:endParaRPr lang="en-IE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IE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IE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GOVERNANCE</a:t>
            </a:r>
          </a:p>
          <a:p>
            <a:pPr marL="0" indent="0" algn="ctr">
              <a:buNone/>
            </a:pPr>
            <a:endParaRPr lang="en-IE" sz="1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IE" sz="1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IE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WEDNESDAY APRIL 12</a:t>
            </a:r>
            <a:r>
              <a:rPr lang="en-IE" sz="1800" b="1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IE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- 10pm- 12pm.</a:t>
            </a:r>
          </a:p>
          <a:p>
            <a:pPr marL="0" indent="0" algn="ctr">
              <a:buNone/>
            </a:pPr>
            <a:endParaRPr lang="en-IE" sz="1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IE" sz="1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IE" sz="15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IE" sz="1500" b="1" dirty="0">
                <a:solidFill>
                  <a:prstClr val="black"/>
                </a:solidFill>
              </a:rPr>
              <a:t>Trainer- Michael Quirke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08745D-724B-4A22-A400-4F71F2373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/>
              <a:t>Carmichael.</a:t>
            </a:r>
          </a:p>
        </p:txBody>
      </p:sp>
    </p:spTree>
    <p:extLst>
      <p:ext uri="{BB962C8B-B14F-4D97-AF65-F5344CB8AC3E}">
        <p14:creationId xmlns:p14="http://schemas.microsoft.com/office/powerpoint/2010/main" val="2814881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772F114-5E54-4132-A619-13BFE1660D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7785" y="1767613"/>
            <a:ext cx="5066215" cy="39505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A80213-ECC5-4B2E-8E44-4C993A8BA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GOVERNANCE </a:t>
            </a:r>
            <a:b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100" b="1" dirty="0">
                <a:latin typeface="Arial" panose="020B0604020202020204" pitchFamily="34" charset="0"/>
                <a:cs typeface="Arial" panose="020B0604020202020204" pitchFamily="34" charset="0"/>
              </a:rPr>
              <a:t>CONSTITUTION/MEMORANDUM &amp; ARTICLES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A978D-F225-4D95-B10E-93FAED286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 fontScale="85000" lnSpcReduction="10000"/>
          </a:bodyPr>
          <a:lstStyle/>
          <a:p>
            <a:r>
              <a:rPr lang="en-GB" b="1" dirty="0"/>
              <a:t>Memorandum</a:t>
            </a:r>
            <a:r>
              <a:rPr lang="en-GB" dirty="0"/>
              <a:t> – Name/Company type/Main Objects/Income/Property/Amendments to Constitution/Winding up/Limited Liability.</a:t>
            </a: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IE" sz="3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Your Governing Document must elaborate on  </a:t>
            </a:r>
            <a:r>
              <a:rPr lang="en-IE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 </a:t>
            </a:r>
            <a:r>
              <a:rPr lang="en-IE" sz="32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Purpose</a:t>
            </a:r>
            <a:r>
              <a:rPr lang="en-IE" sz="3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in main Object Clause by describing :-</a:t>
            </a: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IE" sz="3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What outcomes the Organisation is set up to 									achieve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IE" sz="3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How it will achieve those outcomes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IE" sz="3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Who will benefit from these outcomes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IE" sz="3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Where benefits will be felt (-Outputs)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BA47AA-655D-459E-94EE-4AFF4C8E5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>
                <a:highlight>
                  <a:srgbClr val="FFFF00"/>
                </a:highlight>
              </a:rPr>
              <a:t>Carmichael.</a:t>
            </a:r>
          </a:p>
        </p:txBody>
      </p:sp>
    </p:spTree>
    <p:extLst>
      <p:ext uri="{BB962C8B-B14F-4D97-AF65-F5344CB8AC3E}">
        <p14:creationId xmlns:p14="http://schemas.microsoft.com/office/powerpoint/2010/main" val="3370096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2839D07-ACBD-43FA-9D2D-6EE4B861A5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7785" y="1767613"/>
            <a:ext cx="5066215" cy="39505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1CA055-C307-4302-9B80-D0F3A8A73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GOVERNANCE </a:t>
            </a:r>
            <a:b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CONSTITUTION/MEMORANDUM &amp; ARTICLES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E17FA-4F23-4F97-B60E-AD04B659D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Articles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– Directors (not less than 3), Quorum(not less than 2), Members/Meetings /Sub Committees/Disqualification of Directors/Rotation of Directors/Financial Control/Audit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Model Constitution by Charity Regulator:-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GB" sz="3000" b="1" dirty="0">
                <a:solidFill>
                  <a:prstClr val="black"/>
                </a:solidFill>
                <a:latin typeface="Calibri"/>
              </a:rPr>
              <a:t>   - Incorporated</a:t>
            </a:r>
            <a:r>
              <a:rPr kumimoji="0" lang="en-GB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(Legal format)/Unincorporated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0AE7D9-0D02-4A07-9361-4C740B5BE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>
                <a:highlight>
                  <a:srgbClr val="FFFF00"/>
                </a:highlight>
              </a:rPr>
              <a:t>Carmichael.</a:t>
            </a:r>
          </a:p>
        </p:txBody>
      </p:sp>
    </p:spTree>
    <p:extLst>
      <p:ext uri="{BB962C8B-B14F-4D97-AF65-F5344CB8AC3E}">
        <p14:creationId xmlns:p14="http://schemas.microsoft.com/office/powerpoint/2010/main" val="1157018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5DCA7-E3C2-4CC1-A082-AC8095755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GOVERNANCE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625F3-948B-4A12-9FE2-5A816D700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IE" sz="2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PRINCIPLES OF GOVERNANCE:-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IE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en-IE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Advancing your Organisations purpose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en-IE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Behaving with Integrity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en-IE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Leading People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en-IE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Exercising Control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en-IE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Working Effectively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en-IE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Being Accountable and Transparent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1856C5-E8F2-4C14-89E0-DEE089D37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>
                <a:highlight>
                  <a:srgbClr val="FFFF00"/>
                </a:highlight>
              </a:rPr>
              <a:t>Carmichael.</a:t>
            </a:r>
          </a:p>
        </p:txBody>
      </p:sp>
    </p:spTree>
    <p:extLst>
      <p:ext uri="{BB962C8B-B14F-4D97-AF65-F5344CB8AC3E}">
        <p14:creationId xmlns:p14="http://schemas.microsoft.com/office/powerpoint/2010/main" val="2120838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35832FD-80E6-46B0-B80F-C66A1B64A2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7785" y="1767613"/>
            <a:ext cx="5066215" cy="39505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47CE99A-822E-4785-83B6-612E9E18F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kumimoji="0" lang="en-IE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IE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GOVERNANCE</a:t>
            </a:r>
            <a:br>
              <a:rPr kumimoji="0" lang="en-IE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IE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Registration as a Charity</a:t>
            </a:r>
            <a:br>
              <a:rPr kumimoji="0" lang="en-I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8F381-5515-44EA-A688-3D4FDDCB8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Does your Organisation intend to operate as a Charity in the Republic of Ireland? </a:t>
            </a:r>
          </a:p>
          <a:p>
            <a:r>
              <a:rPr lang="en-GB" dirty="0"/>
              <a:t>If so, then you must Register with Charity Regulator- Legal Requirement :Charity Act 2009 - Section 41- Offence to operate an unregistered charity. </a:t>
            </a:r>
          </a:p>
          <a:p>
            <a:r>
              <a:rPr lang="en-GB" dirty="0"/>
              <a:t>Does your Organisation have exclusive Charitable purposes?, With clear Public Benefit in ROI or elsewhere?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3E22B8-98E4-4E77-B4A5-E6A61C4D7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>
                <a:highlight>
                  <a:srgbClr val="FFFF00"/>
                </a:highlight>
              </a:rPr>
              <a:t>Carmichael.</a:t>
            </a:r>
          </a:p>
        </p:txBody>
      </p:sp>
    </p:spTree>
    <p:extLst>
      <p:ext uri="{BB962C8B-B14F-4D97-AF65-F5344CB8AC3E}">
        <p14:creationId xmlns:p14="http://schemas.microsoft.com/office/powerpoint/2010/main" val="1131326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761BCFC-B2F4-444C-AC34-D5079D3CB9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7785" y="1714488"/>
            <a:ext cx="5066215" cy="3950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>
                <a:solidFill>
                  <a:srgbClr val="0070C0"/>
                </a:solidFill>
              </a:rPr>
              <a:t>GOVERNANCE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I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 Directors now referred to as “Trustees”</a:t>
            </a:r>
          </a:p>
          <a:p>
            <a:pPr lvl="0"/>
            <a:r>
              <a:rPr lang="en-IE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Term Charity Trustee includes:-</a:t>
            </a:r>
          </a:p>
          <a:p>
            <a:pPr marL="0" lvl="0" indent="0">
              <a:buNone/>
            </a:pPr>
            <a:r>
              <a:rPr lang="en-I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Committee Members/Board Members/Directors/</a:t>
            </a:r>
          </a:p>
          <a:p>
            <a:pPr marL="0" lvl="0" indent="0">
              <a:buNone/>
            </a:pPr>
            <a:r>
              <a:rPr lang="en-I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Council Members</a:t>
            </a:r>
          </a:p>
          <a:p>
            <a:pPr lvl="0"/>
            <a:r>
              <a:rPr lang="en-I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 of Trustees(Directors) is responsible</a:t>
            </a:r>
          </a:p>
          <a:p>
            <a:pPr marL="0" lvl="0" indent="0">
              <a:buNone/>
            </a:pPr>
            <a:r>
              <a:rPr lang="en-I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- </a:t>
            </a:r>
            <a:r>
              <a:rPr lang="en-IE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delegation of Responsibility</a:t>
            </a:r>
          </a:p>
          <a:p>
            <a:pPr marL="0" lvl="0" indent="0">
              <a:buNone/>
            </a:pPr>
            <a:r>
              <a:rPr lang="en-I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- Delegation of Functions – operational 			matters.</a:t>
            </a:r>
          </a:p>
          <a:p>
            <a:pPr marL="0" lvl="0" indent="0">
              <a:buNone/>
            </a:pPr>
            <a:r>
              <a:rPr lang="en-IE" sz="3600" b="1" dirty="0">
                <a:solidFill>
                  <a:prstClr val="black"/>
                </a:solidFill>
              </a:rPr>
              <a:t>Trustees are those persons having overall control of the Organisation - </a:t>
            </a:r>
            <a:r>
              <a:rPr lang="en-IE" sz="3600" b="1" u="sng" dirty="0">
                <a:solidFill>
                  <a:prstClr val="black"/>
                </a:solidFill>
              </a:rPr>
              <a:t>Oversight.</a:t>
            </a:r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>
                <a:highlight>
                  <a:srgbClr val="FFFF00"/>
                </a:highlight>
              </a:rPr>
              <a:t>Carmichael.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761BCFC-B2F4-444C-AC34-D5079D3CB9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7785" y="1714488"/>
            <a:ext cx="5066215" cy="3950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b="1" dirty="0">
                <a:solidFill>
                  <a:schemeClr val="accent1"/>
                </a:solidFill>
              </a:rPr>
              <a:t>GOVERNANCE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IE" b="1" dirty="0">
                <a:latin typeface="Arial" pitchFamily="34" charset="0"/>
                <a:cs typeface="Arial" pitchFamily="34" charset="0"/>
              </a:rPr>
              <a:t>Fiduciary Duty- </a:t>
            </a:r>
            <a:r>
              <a:rPr lang="en-IE" dirty="0">
                <a:latin typeface="Arial" pitchFamily="34" charset="0"/>
                <a:cs typeface="Arial" pitchFamily="34" charset="0"/>
              </a:rPr>
              <a:t>is a legal obligation binding on one party to act in the best interests of another party. </a:t>
            </a:r>
            <a:endParaRPr lang="en-IE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IE" b="1" dirty="0">
                <a:latin typeface="Arial" pitchFamily="34" charset="0"/>
                <a:cs typeface="Arial" pitchFamily="34" charset="0"/>
              </a:rPr>
              <a:t> </a:t>
            </a:r>
            <a:r>
              <a:rPr lang="en-IE" sz="2800" dirty="0">
                <a:latin typeface="Arial" pitchFamily="34" charset="0"/>
                <a:cs typeface="Arial" pitchFamily="34" charset="0"/>
              </a:rPr>
              <a:t>- A Trustee/Director/Committee Member has  a Duty of Care to-</a:t>
            </a:r>
          </a:p>
          <a:p>
            <a:pPr>
              <a:buNone/>
            </a:pPr>
            <a:r>
              <a:rPr lang="en-IE" dirty="0">
                <a:latin typeface="Arial" pitchFamily="34" charset="0"/>
                <a:cs typeface="Arial" pitchFamily="34" charset="0"/>
              </a:rPr>
              <a:t>      - (a) act in good faith in what he/she considers to</a:t>
            </a:r>
          </a:p>
          <a:p>
            <a:pPr>
              <a:buNone/>
            </a:pPr>
            <a:r>
              <a:rPr lang="en-IE" dirty="0">
                <a:latin typeface="Arial" pitchFamily="34" charset="0"/>
                <a:cs typeface="Arial" pitchFamily="34" charset="0"/>
              </a:rPr>
              <a:t>             be the interests of the Company/Organisation,</a:t>
            </a:r>
          </a:p>
          <a:p>
            <a:pPr>
              <a:buNone/>
            </a:pPr>
            <a:r>
              <a:rPr lang="en-IE" dirty="0">
                <a:latin typeface="Arial" pitchFamily="34" charset="0"/>
                <a:cs typeface="Arial" pitchFamily="34" charset="0"/>
              </a:rPr>
              <a:t>      - (b) act honestly and responsibly with care, caution,</a:t>
            </a:r>
          </a:p>
          <a:p>
            <a:pPr>
              <a:buNone/>
            </a:pPr>
            <a:r>
              <a:rPr lang="en-IE" dirty="0">
                <a:latin typeface="Arial" pitchFamily="34" charset="0"/>
                <a:cs typeface="Arial" pitchFamily="34" charset="0"/>
              </a:rPr>
              <a:t>             good sense – </a:t>
            </a:r>
            <a:r>
              <a:rPr lang="en-IE" b="1" dirty="0">
                <a:latin typeface="Arial" pitchFamily="34" charset="0"/>
                <a:cs typeface="Arial" pitchFamily="34" charset="0"/>
              </a:rPr>
              <a:t>Duty of Prudence/care</a:t>
            </a:r>
          </a:p>
          <a:p>
            <a:pPr>
              <a:buNone/>
            </a:pPr>
            <a:r>
              <a:rPr lang="en-IE" b="1" dirty="0">
                <a:latin typeface="Arial" pitchFamily="34" charset="0"/>
                <a:cs typeface="Arial" pitchFamily="34" charset="0"/>
              </a:rPr>
              <a:t>			/good sense</a:t>
            </a:r>
          </a:p>
          <a:p>
            <a:pPr>
              <a:buNone/>
            </a:pPr>
            <a:r>
              <a:rPr lang="en-IE" dirty="0">
                <a:latin typeface="Arial" pitchFamily="34" charset="0"/>
                <a:cs typeface="Arial" pitchFamily="34" charset="0"/>
              </a:rPr>
              <a:t>       - (c) act in accordance with the company's 		    constitution and exercise his or her powers only              		for the purposes allowed by law.</a:t>
            </a:r>
          </a:p>
          <a:p>
            <a:pPr>
              <a:buNone/>
            </a:pPr>
            <a:endParaRPr lang="en-I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>
                <a:highlight>
                  <a:srgbClr val="FFFF00"/>
                </a:highlight>
              </a:rPr>
              <a:t>Carmichael.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761BCFC-B2F4-444C-AC34-D5079D3CB9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7785" y="1714488"/>
            <a:ext cx="5066215" cy="3950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2800" b="1" dirty="0">
                <a:latin typeface="Arial" pitchFamily="34" charset="0"/>
                <a:cs typeface="Arial" pitchFamily="34" charset="0"/>
              </a:rPr>
              <a:t>COMPANY’S ACT 2014</a:t>
            </a:r>
            <a:br>
              <a:rPr lang="en-IE" sz="2800" b="1" dirty="0">
                <a:latin typeface="Arial" pitchFamily="34" charset="0"/>
                <a:cs typeface="Arial" pitchFamily="34" charset="0"/>
              </a:rPr>
            </a:br>
            <a:r>
              <a:rPr lang="en-IE" sz="2800" b="1" dirty="0">
                <a:latin typeface="Arial" pitchFamily="34" charset="0"/>
                <a:cs typeface="Arial" pitchFamily="34" charset="0"/>
              </a:rPr>
              <a:t>DIRECTORS/TRUSTEES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IE" b="1" dirty="0">
                <a:latin typeface="Arial" panose="020B0604020202020204" pitchFamily="34" charset="0"/>
                <a:cs typeface="Arial" panose="020B0604020202020204" pitchFamily="34" charset="0"/>
              </a:rPr>
              <a:t>Common law duties </a:t>
            </a: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(created by the courts)</a:t>
            </a:r>
          </a:p>
          <a:p>
            <a:pPr>
              <a:buFontTx/>
              <a:buChar char="-"/>
            </a:pP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Act in Good faith</a:t>
            </a:r>
          </a:p>
          <a:p>
            <a:pPr>
              <a:buFontTx/>
              <a:buChar char="-"/>
            </a:pP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Act honestly and responsibly</a:t>
            </a:r>
          </a:p>
          <a:p>
            <a:pPr>
              <a:buFontTx/>
              <a:buChar char="-"/>
            </a:pP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Act in accordance with company constitution</a:t>
            </a:r>
          </a:p>
          <a:p>
            <a:pPr>
              <a:buFontTx/>
              <a:buChar char="-"/>
            </a:pP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Not use company property for personal use</a:t>
            </a:r>
          </a:p>
          <a:p>
            <a:pPr>
              <a:buFontTx/>
              <a:buChar char="-"/>
            </a:pP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Unfettered judgement- free/unchained</a:t>
            </a:r>
          </a:p>
          <a:p>
            <a:pPr>
              <a:buFontTx/>
              <a:buChar char="-"/>
            </a:pP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Avoid conflicts of Interest/Loyalty</a:t>
            </a:r>
          </a:p>
          <a:p>
            <a:pPr>
              <a:buFontTx/>
              <a:buChar char="-"/>
            </a:pPr>
            <a:r>
              <a:rPr lang="en-IE" dirty="0">
                <a:latin typeface="Arial" panose="020B0604020202020204" pitchFamily="34" charset="0"/>
                <a:cs typeface="Arial" panose="020B0604020202020204" pitchFamily="34" charset="0"/>
              </a:rPr>
              <a:t>Exercise due care , skill and diligence</a:t>
            </a:r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>
                <a:highlight>
                  <a:srgbClr val="FFFF00"/>
                </a:highlight>
              </a:rPr>
              <a:t>Carmichael.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761BCFC-B2F4-444C-AC34-D5079D3CB9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7785" y="1714488"/>
            <a:ext cx="5066215" cy="3950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2800" b="1" dirty="0">
                <a:latin typeface="Arial" pitchFamily="34" charset="0"/>
                <a:cs typeface="Arial" pitchFamily="34" charset="0"/>
              </a:rPr>
              <a:t>COMPANY’S ACT 2014</a:t>
            </a:r>
            <a:br>
              <a:rPr lang="en-IE" sz="2800" b="1" dirty="0">
                <a:latin typeface="Arial" pitchFamily="34" charset="0"/>
                <a:cs typeface="Arial" pitchFamily="34" charset="0"/>
              </a:rPr>
            </a:br>
            <a:r>
              <a:rPr lang="en-IE" sz="2800" b="1" dirty="0">
                <a:latin typeface="Arial" pitchFamily="34" charset="0"/>
                <a:cs typeface="Arial" pitchFamily="34" charset="0"/>
              </a:rPr>
              <a:t>DIRECTORS/TRUSTEES </a:t>
            </a:r>
            <a:endParaRPr lang="en-I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IE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Statutory Duties </a:t>
            </a:r>
            <a:r>
              <a:rPr lang="en-IE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:-</a:t>
            </a:r>
          </a:p>
          <a:p>
            <a:pPr lvl="0">
              <a:buFontTx/>
              <a:buChar char="-"/>
            </a:pPr>
            <a:r>
              <a:rPr lang="en-IE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Provide Personal details- Form B10</a:t>
            </a:r>
          </a:p>
          <a:p>
            <a:pPr lvl="0">
              <a:buFontTx/>
              <a:buChar char="-"/>
            </a:pPr>
            <a:r>
              <a:rPr lang="en-IE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Maintaining adequate Financial Records</a:t>
            </a:r>
          </a:p>
          <a:p>
            <a:pPr marL="0" lvl="0" indent="0">
              <a:buNone/>
            </a:pPr>
            <a:r>
              <a:rPr lang="en-IE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– portraying “a true and fair view”.</a:t>
            </a:r>
          </a:p>
          <a:p>
            <a:pPr marL="0" lvl="0" indent="0">
              <a:buNone/>
            </a:pPr>
            <a:r>
              <a:rPr lang="en-IE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- Arranging Audit of Financial Statements</a:t>
            </a:r>
          </a:p>
          <a:p>
            <a:pPr lvl="0">
              <a:buFontTx/>
              <a:buChar char="-"/>
            </a:pPr>
            <a:r>
              <a:rPr lang="en-IE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Meetings/AGM – Annual report- progress, risk </a:t>
            </a:r>
          </a:p>
          <a:p>
            <a:pPr lvl="0">
              <a:buFontTx/>
              <a:buChar char="-"/>
            </a:pPr>
            <a:r>
              <a:rPr lang="en-IE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Filing Obligations – Company Secretary  </a:t>
            </a:r>
          </a:p>
          <a:p>
            <a:pPr lvl="0">
              <a:buFontTx/>
              <a:buChar char="-"/>
            </a:pPr>
            <a:r>
              <a:rPr lang="en-IE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Individual and Collective Responsibility.</a:t>
            </a:r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25400"/>
            <a:ext cx="2895600" cy="365125"/>
          </a:xfrm>
        </p:spPr>
        <p:txBody>
          <a:bodyPr/>
          <a:lstStyle/>
          <a:p>
            <a:r>
              <a:rPr lang="en-IE" dirty="0">
                <a:highlight>
                  <a:srgbClr val="FFFF00"/>
                </a:highlight>
              </a:rPr>
              <a:t>Carmichael.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761BCFC-B2F4-444C-AC34-D5079D3CB9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7785" y="1714488"/>
            <a:ext cx="5066215" cy="3950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E" sz="3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COMPANY SECRETARY</a:t>
            </a:r>
            <a:br>
              <a:rPr lang="en-IE" sz="3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n-IE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(Legal Requirement)</a:t>
            </a:r>
            <a:endParaRPr lang="en-I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formal qualifications, skill to discharge duties. Directors appoint Company Secretary.</a:t>
            </a:r>
          </a:p>
          <a:p>
            <a:pPr lvl="0"/>
            <a:r>
              <a:rPr lang="en-I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provide personal information</a:t>
            </a:r>
          </a:p>
          <a:p>
            <a:pPr marL="0" lvl="0" indent="0">
              <a:buNone/>
            </a:pPr>
            <a:r>
              <a:rPr lang="en-I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– Form B10.</a:t>
            </a:r>
          </a:p>
          <a:p>
            <a:pPr marL="0" lvl="0" indent="0">
              <a:buNone/>
            </a:pPr>
            <a:r>
              <a:rPr lang="en-I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Administrative and Legal Duties</a:t>
            </a:r>
          </a:p>
          <a:p>
            <a:endParaRPr lang="en-IE" dirty="0"/>
          </a:p>
          <a:p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>
                <a:highlight>
                  <a:srgbClr val="FFFF00"/>
                </a:highlight>
              </a:rPr>
              <a:t>Carmichael.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761BCFC-B2F4-444C-AC34-D5079D3CB9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7785" y="1714488"/>
            <a:ext cx="5066215" cy="3950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E" sz="3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Company Secretary</a:t>
            </a:r>
            <a:br>
              <a:rPr lang="en-IE" sz="3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n-IE" sz="3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(Legal Requirement)</a:t>
            </a:r>
            <a:endParaRPr lang="en-I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IE" sz="3600" b="1" dirty="0">
                <a:solidFill>
                  <a:prstClr val="black"/>
                </a:solidFill>
              </a:rPr>
              <a:t>Administrative:-</a:t>
            </a:r>
          </a:p>
          <a:p>
            <a:pPr lvl="0"/>
            <a:r>
              <a:rPr lang="en-I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Register of Directors</a:t>
            </a:r>
          </a:p>
          <a:p>
            <a:pPr lvl="0"/>
            <a:r>
              <a:rPr lang="en-I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Arrange Board Meetings, Sub Committee Meetings, AGM, EGM. Minutes – all meetings</a:t>
            </a:r>
          </a:p>
          <a:p>
            <a:pPr lvl="0"/>
            <a:r>
              <a:rPr lang="en-I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Ensuring relevant documents are sent to Directors in advance (usually agreed time).</a:t>
            </a:r>
          </a:p>
          <a:p>
            <a:pPr lvl="0"/>
            <a:r>
              <a:rPr lang="en-I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Custody of Company Seal/Plaque/Cert of Incorporation</a:t>
            </a:r>
          </a:p>
          <a:p>
            <a:pPr lvl="0"/>
            <a:r>
              <a:rPr lang="en-I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Directors</a:t>
            </a:r>
          </a:p>
          <a:p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>
                <a:highlight>
                  <a:srgbClr val="FFFF00"/>
                </a:highlight>
              </a:rPr>
              <a:t>Carmichael.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C2954-54D9-5C9B-82BC-92F3B06C6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rgbClr val="002060"/>
                </a:solidFill>
              </a:rPr>
              <a:t>GOVERNANCE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EE089-D329-E3D3-68A1-DCBD43AFC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FOUR KEY QUESTIONS</a:t>
            </a:r>
            <a:r>
              <a:rPr lang="en-GB" b="1" dirty="0">
                <a:solidFill>
                  <a:srgbClr val="00B050"/>
                </a:solidFill>
              </a:rPr>
              <a:t>:-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Understanding what </a:t>
            </a:r>
            <a:r>
              <a:rPr lang="en-GB" b="1" dirty="0">
                <a:solidFill>
                  <a:srgbClr val="7030A0"/>
                </a:solidFill>
              </a:rPr>
              <a:t>Governance</a:t>
            </a:r>
            <a:r>
              <a:rPr lang="en-GB" dirty="0"/>
              <a:t> means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Adhering to your Purpose and Constitution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Meetings/Agendas/Minutes/Decision Making</a:t>
            </a:r>
          </a:p>
          <a:p>
            <a:pPr marL="0" indent="0">
              <a:buNone/>
            </a:pPr>
            <a:r>
              <a:rPr lang="en-GB" dirty="0"/>
              <a:t>4. Governance &amp; Management</a:t>
            </a:r>
          </a:p>
          <a:p>
            <a:endParaRPr lang="en-GB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8C53EC-8AA9-B935-6EDF-34FD93971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>
                <a:highlight>
                  <a:srgbClr val="FFFF00"/>
                </a:highlight>
              </a:rPr>
              <a:t>Carmichael.</a:t>
            </a:r>
          </a:p>
        </p:txBody>
      </p:sp>
    </p:spTree>
    <p:extLst>
      <p:ext uri="{BB962C8B-B14F-4D97-AF65-F5344CB8AC3E}">
        <p14:creationId xmlns:p14="http://schemas.microsoft.com/office/powerpoint/2010/main" val="32156068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761BCFC-B2F4-444C-AC34-D5079D3CB9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7785" y="1714488"/>
            <a:ext cx="5066215" cy="3950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COMPANY SECRETARY</a:t>
            </a:r>
            <a:br>
              <a:rPr lang="en-IE" sz="4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n-IE" sz="31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(Legal Requirement)</a:t>
            </a:r>
            <a:endParaRPr lang="en-IE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IE" b="1" dirty="0">
                <a:solidFill>
                  <a:prstClr val="black"/>
                </a:solidFill>
              </a:rPr>
              <a:t>Legal Duties:-</a:t>
            </a:r>
          </a:p>
          <a:p>
            <a:pPr lvl="0"/>
            <a:r>
              <a:rPr lang="en-I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 with one other Director Annual Return to CRO – FORM B1.</a:t>
            </a:r>
          </a:p>
          <a:p>
            <a:pPr lvl="0"/>
            <a:r>
              <a:rPr lang="en-I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Certify that the Financial Statements attached to Annual Return are true copies of originals.</a:t>
            </a:r>
          </a:p>
          <a:p>
            <a:pPr lvl="0"/>
            <a:r>
              <a:rPr lang="en-I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act in good faith, Duty of care, skill and diligence in the interests of the Company</a:t>
            </a:r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>
                <a:highlight>
                  <a:srgbClr val="FFFF00"/>
                </a:highlight>
              </a:rPr>
              <a:t>Carmichael.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6339FEB-1296-459A-8CF9-7B6E347230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7785" y="1767613"/>
            <a:ext cx="5066215" cy="39505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40BD74A-AC7B-477E-8225-5152B8CA4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dirty="0">
                <a:solidFill>
                  <a:prstClr val="black"/>
                </a:solidFill>
              </a:rPr>
              <a:t>CHARITY ACT 2009</a:t>
            </a:r>
            <a:br>
              <a:rPr lang="en-IE" sz="4400" b="1" dirty="0">
                <a:solidFill>
                  <a:prstClr val="black"/>
                </a:solidFill>
              </a:rPr>
            </a:br>
            <a:r>
              <a:rPr lang="en-IE" sz="4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(Legal Duties of Trustees)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37316-1F48-49D5-BA06-56D403678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IE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Comply with Governing Instrument</a:t>
            </a:r>
          </a:p>
          <a:p>
            <a:pPr lvl="0"/>
            <a:r>
              <a:rPr lang="en-IE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Law the Charity Trustees have individual and collective responsibility for what happens within their Charity.</a:t>
            </a:r>
          </a:p>
          <a:p>
            <a:pPr lvl="0"/>
            <a:r>
              <a:rPr lang="en-IE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Charity is Registered with CRA</a:t>
            </a:r>
          </a:p>
          <a:p>
            <a:pPr lvl="0"/>
            <a:r>
              <a:rPr lang="en-IE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purpose is for public benefit</a:t>
            </a:r>
          </a:p>
          <a:p>
            <a:pPr lvl="0"/>
            <a:r>
              <a:rPr lang="en-IE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 you Charities resources with reasonable skill and care accepting Responsibility.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95F679-6929-49C5-A6F6-983E0FEDC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>
                <a:highlight>
                  <a:srgbClr val="FFFF00"/>
                </a:highlight>
              </a:rPr>
              <a:t>Carmichael.</a:t>
            </a:r>
          </a:p>
        </p:txBody>
      </p:sp>
    </p:spTree>
    <p:extLst>
      <p:ext uri="{BB962C8B-B14F-4D97-AF65-F5344CB8AC3E}">
        <p14:creationId xmlns:p14="http://schemas.microsoft.com/office/powerpoint/2010/main" val="40435212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1883446-10F3-4725-9440-6B635F7EA6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7785" y="1767613"/>
            <a:ext cx="5066215" cy="39505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E86166-AEDC-480B-8F36-AC15FD711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E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CHARITY ACT 2009</a:t>
            </a:r>
            <a:br>
              <a:rPr lang="en-IE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E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(Legal Duties of Trustees)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48541-13AF-4D71-A763-2A318AC91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IE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proper Financial Records </a:t>
            </a:r>
          </a:p>
          <a:p>
            <a:pPr lvl="0"/>
            <a:r>
              <a:rPr lang="en-IE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Accountable and Comply with the Law</a:t>
            </a:r>
          </a:p>
          <a:p>
            <a:pPr lvl="0"/>
            <a:r>
              <a:rPr lang="en-IE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 Annual Activity Report/Accounts to CRA</a:t>
            </a:r>
          </a:p>
          <a:p>
            <a:pPr lvl="0"/>
            <a:r>
              <a:rPr lang="en-IE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 in the best interests with care and skill</a:t>
            </a:r>
          </a:p>
          <a:p>
            <a:pPr lvl="0"/>
            <a:r>
              <a:rPr lang="en-IE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 Assets, any offence is disclosed to CRA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IE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Protection/Employment Law/H &amp; S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IE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 Law /Common Law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9295F4-A246-4857-8D4A-DDDD037CA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>
                <a:highlight>
                  <a:srgbClr val="FFFF00"/>
                </a:highlight>
              </a:rPr>
              <a:t>Carmichael.</a:t>
            </a:r>
          </a:p>
        </p:txBody>
      </p:sp>
    </p:spTree>
    <p:extLst>
      <p:ext uri="{BB962C8B-B14F-4D97-AF65-F5344CB8AC3E}">
        <p14:creationId xmlns:p14="http://schemas.microsoft.com/office/powerpoint/2010/main" val="6730172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F1DB791-1DF4-4A58-92CC-18EB88BD73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7785" y="1767613"/>
            <a:ext cx="5066215" cy="39505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EAA420-89C0-4994-9D80-D49DCFA28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400" b="1" dirty="0">
                <a:solidFill>
                  <a:prstClr val="black"/>
                </a:solidFill>
              </a:rPr>
              <a:t>CHARITY ACT 2009</a:t>
            </a:r>
            <a:br>
              <a:rPr lang="en-IE" sz="4400" b="1" dirty="0">
                <a:solidFill>
                  <a:prstClr val="black"/>
                </a:solidFill>
              </a:rPr>
            </a:br>
            <a:r>
              <a:rPr lang="en-IE" sz="4400" b="1" dirty="0">
                <a:solidFill>
                  <a:prstClr val="black"/>
                </a:solidFill>
              </a:rPr>
              <a:t>(Legal Duties of Trustees)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E4472-9C4D-4E40-A335-DCC5EA495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Gross Annual Income in excess of €100,000 is required to provide Audited Accounts </a:t>
            </a:r>
          </a:p>
          <a:p>
            <a:pPr lvl="0"/>
            <a:r>
              <a:rPr lang="en-IE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Registered Details up to date</a:t>
            </a:r>
          </a:p>
          <a:p>
            <a:pPr lvl="0"/>
            <a:r>
              <a:rPr lang="en-IE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Publicise your CRA Number on all Documents</a:t>
            </a:r>
          </a:p>
          <a:p>
            <a:pPr lvl="0"/>
            <a:r>
              <a:rPr lang="en-IE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you ready for SORP??</a:t>
            </a:r>
          </a:p>
          <a:p>
            <a:pPr marL="0" lvl="0" indent="0">
              <a:buNone/>
            </a:pPr>
            <a:r>
              <a:rPr lang="en-IE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- </a:t>
            </a:r>
            <a:r>
              <a:rPr lang="en-IE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“Statement of Recommended Practice”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98CDA6-1FDB-4265-8D7F-C4663E3A7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>
                <a:highlight>
                  <a:srgbClr val="FFFF00"/>
                </a:highlight>
              </a:rPr>
              <a:t>Carmichael.</a:t>
            </a:r>
          </a:p>
        </p:txBody>
      </p:sp>
    </p:spTree>
    <p:extLst>
      <p:ext uri="{BB962C8B-B14F-4D97-AF65-F5344CB8AC3E}">
        <p14:creationId xmlns:p14="http://schemas.microsoft.com/office/powerpoint/2010/main" val="33429738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761BCFC-B2F4-444C-AC34-D5079D3CB9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7785" y="1714488"/>
            <a:ext cx="5066215" cy="3950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200" b="1" dirty="0">
                <a:latin typeface="Arial" pitchFamily="34" charset="0"/>
                <a:cs typeface="Arial" pitchFamily="34" charset="0"/>
              </a:rPr>
              <a:t>CHAIRPERSON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E" altLang="en-US" dirty="0">
                <a:latin typeface="Arial" pitchFamily="34" charset="0"/>
                <a:cs typeface="Arial" pitchFamily="34" charset="0"/>
              </a:rPr>
              <a:t>Keep order at meetings- Start/Finish on Time.</a:t>
            </a:r>
          </a:p>
          <a:p>
            <a:r>
              <a:rPr lang="en-IE" altLang="en-US" dirty="0">
                <a:latin typeface="Arial" pitchFamily="34" charset="0"/>
                <a:cs typeface="Arial" pitchFamily="34" charset="0"/>
              </a:rPr>
              <a:t>Manage discussion -encourage contributions </a:t>
            </a:r>
          </a:p>
          <a:p>
            <a:r>
              <a:rPr lang="en-IE" altLang="en-US" dirty="0">
                <a:latin typeface="Arial" pitchFamily="34" charset="0"/>
                <a:cs typeface="Arial" pitchFamily="34" charset="0"/>
              </a:rPr>
              <a:t>Ensure decisions are made in accordance with Constitution. </a:t>
            </a:r>
          </a:p>
          <a:p>
            <a:r>
              <a:rPr lang="en-IE" altLang="en-US" dirty="0">
                <a:latin typeface="Arial" pitchFamily="34" charset="0"/>
                <a:cs typeface="Arial" pitchFamily="34" charset="0"/>
              </a:rPr>
              <a:t>Summarise decision and ensure decision is properly recorded. </a:t>
            </a:r>
          </a:p>
          <a:p>
            <a:r>
              <a:rPr lang="en-IE" altLang="en-US" dirty="0">
                <a:latin typeface="Arial" pitchFamily="34" charset="0"/>
                <a:cs typeface="Arial" pitchFamily="34" charset="0"/>
              </a:rPr>
              <a:t>Manage voting if needed – Secret Ballot/show of hands/</a:t>
            </a:r>
          </a:p>
          <a:p>
            <a:r>
              <a:rPr lang="en-IE" altLang="en-US" dirty="0">
                <a:latin typeface="Arial" pitchFamily="34" charset="0"/>
                <a:cs typeface="Arial" pitchFamily="34" charset="0"/>
              </a:rPr>
              <a:t>Link/Conduit between Board and Management</a:t>
            </a:r>
          </a:p>
          <a:p>
            <a:r>
              <a:rPr lang="en-IE" dirty="0">
                <a:latin typeface="Arial" pitchFamily="34" charset="0"/>
                <a:cs typeface="Arial" pitchFamily="34" charset="0"/>
              </a:rPr>
              <a:t>Board succession planning.</a:t>
            </a:r>
            <a:endParaRPr lang="en-IE" sz="15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>
                <a:highlight>
                  <a:srgbClr val="FFFF00"/>
                </a:highlight>
              </a:rPr>
              <a:t>Carmichael.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761BCFC-B2F4-444C-AC34-D5079D3CB9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7785" y="1714488"/>
            <a:ext cx="5066215" cy="3950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200" b="1" dirty="0">
                <a:latin typeface="Arial" pitchFamily="34" charset="0"/>
                <a:cs typeface="Arial" pitchFamily="34" charset="0"/>
              </a:rPr>
              <a:t>TREASURER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altLang="en-US" dirty="0">
                <a:latin typeface="Arial" pitchFamily="34" charset="0"/>
                <a:cs typeface="Arial" pitchFamily="34" charset="0"/>
              </a:rPr>
              <a:t>Present budgets/accounts- Monthly Bank Reconciliation Statement – </a:t>
            </a:r>
            <a:r>
              <a:rPr lang="en-GB" altLang="en-US" sz="2600" b="1" dirty="0">
                <a:latin typeface="Arial" pitchFamily="34" charset="0"/>
                <a:cs typeface="Arial" pitchFamily="34" charset="0"/>
              </a:rPr>
              <a:t>for Each Account</a:t>
            </a:r>
          </a:p>
          <a:p>
            <a:r>
              <a:rPr lang="en-GB" altLang="en-US" dirty="0">
                <a:latin typeface="Arial" pitchFamily="34" charset="0"/>
                <a:cs typeface="Arial" pitchFamily="34" charset="0"/>
              </a:rPr>
              <a:t>Alert committee to any cash flow problems</a:t>
            </a:r>
          </a:p>
          <a:p>
            <a:r>
              <a:rPr lang="en-GB" altLang="en-US" dirty="0">
                <a:latin typeface="Arial" pitchFamily="34" charset="0"/>
                <a:cs typeface="Arial" pitchFamily="34" charset="0"/>
              </a:rPr>
              <a:t>Ensure Financial controls are in place-Expenditure/Income </a:t>
            </a:r>
          </a:p>
          <a:p>
            <a:r>
              <a:rPr lang="en-GB" altLang="en-US" dirty="0">
                <a:latin typeface="Arial" pitchFamily="34" charset="0"/>
                <a:cs typeface="Arial" pitchFamily="34" charset="0"/>
              </a:rPr>
              <a:t>Advise on financial implications of new projects</a:t>
            </a:r>
          </a:p>
          <a:p>
            <a:r>
              <a:rPr lang="en-GB" altLang="en-US" dirty="0">
                <a:latin typeface="Arial" pitchFamily="34" charset="0"/>
                <a:cs typeface="Arial" pitchFamily="34" charset="0"/>
              </a:rPr>
              <a:t>Make sure appropriate insurance is in place and kept up to date.</a:t>
            </a:r>
            <a:endParaRPr lang="en-IE" altLang="en-US" dirty="0">
              <a:latin typeface="Arial" pitchFamily="34" charset="0"/>
              <a:cs typeface="Arial" pitchFamily="34" charset="0"/>
            </a:endParaRPr>
          </a:p>
          <a:p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>
                <a:highlight>
                  <a:srgbClr val="FFFF00"/>
                </a:highlight>
              </a:rPr>
              <a:t>Carmichael.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761BCFC-B2F4-444C-AC34-D5079D3CB9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7785" y="1714488"/>
            <a:ext cx="5066215" cy="3950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alt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NOTICE OF MEETING</a:t>
            </a:r>
            <a:br>
              <a:rPr lang="en-GB" alt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NAME OF ORGANISATION</a:t>
            </a:r>
            <a:br>
              <a:rPr lang="en-GB" alt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AGENDA</a:t>
            </a:r>
            <a:endParaRPr lang="en-IE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003366"/>
              </a:buClr>
              <a:buNone/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Ensure the Agenda is compiled to include the items relevant to your 					   Organisation.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Items which are suitable to your purposes/aims/objectives? Risks?</a:t>
            </a:r>
          </a:p>
          <a:p>
            <a:pPr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 Members should feel free to submit items for inclusion on Agenda</a:t>
            </a:r>
          </a:p>
          <a:p>
            <a:pPr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Why?</a:t>
            </a:r>
            <a:r>
              <a:rPr lang="en-GB" dirty="0">
                <a:latin typeface="Arial" pitchFamily="34" charset="0"/>
                <a:cs typeface="Arial" pitchFamily="34" charset="0"/>
              </a:rPr>
              <a:t> – Openness- transparency- integrity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>
                <a:highlight>
                  <a:srgbClr val="FFFF00"/>
                </a:highlight>
              </a:rPr>
              <a:t>Carmichael.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761BCFC-B2F4-444C-AC34-D5079D3CB9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7785" y="1714488"/>
            <a:ext cx="5066215" cy="3950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>
                <a:solidFill>
                  <a:prstClr val="black"/>
                </a:solidFill>
              </a:rPr>
              <a:t>DIRECTORS/TRUSTEES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I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Leadership</a:t>
            </a:r>
          </a:p>
          <a:p>
            <a:pPr lvl="0"/>
            <a:r>
              <a:rPr lang="en-I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Strategy- Vision , Objectives</a:t>
            </a:r>
          </a:p>
          <a:p>
            <a:pPr lvl="0"/>
            <a:r>
              <a:rPr lang="en-I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adequate resources are provided</a:t>
            </a:r>
          </a:p>
          <a:p>
            <a:pPr lvl="0"/>
            <a:r>
              <a:rPr lang="en-I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Policies to Govern the Organisation</a:t>
            </a:r>
          </a:p>
          <a:p>
            <a:pPr lvl="0"/>
            <a:r>
              <a:rPr lang="en-I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Delegate delivery of Strategy to CEO/Manager</a:t>
            </a:r>
          </a:p>
          <a:p>
            <a:pPr lvl="0"/>
            <a:r>
              <a:rPr lang="en-IE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CEO/Manager/Hold CEO/Manager to account,</a:t>
            </a:r>
          </a:p>
          <a:p>
            <a:pPr lvl="0"/>
            <a:r>
              <a:rPr lang="en-I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reporting Framework for CEO/Manager</a:t>
            </a:r>
          </a:p>
          <a:p>
            <a:pPr lvl="0"/>
            <a:r>
              <a:rPr lang="en-I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 Self Assessment</a:t>
            </a:r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>
                <a:highlight>
                  <a:srgbClr val="FFFF00"/>
                </a:highlight>
              </a:rPr>
              <a:t>Carmichael.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761BCFC-B2F4-444C-AC34-D5079D3CB9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7785" y="1714488"/>
            <a:ext cx="5066215" cy="3950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>
                <a:solidFill>
                  <a:prstClr val="black"/>
                </a:solidFill>
              </a:rPr>
              <a:t>MANAGEMENT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I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Execute Strategy</a:t>
            </a:r>
          </a:p>
          <a:p>
            <a:pPr lvl="0"/>
            <a:r>
              <a:rPr lang="en-I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and Deliver Operational Plans to achieve objectives – approval by Board</a:t>
            </a:r>
          </a:p>
          <a:p>
            <a:pPr lvl="0"/>
            <a:r>
              <a:rPr lang="en-I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clear and timely reporting on progress against strategic objectives on all activities.</a:t>
            </a:r>
          </a:p>
          <a:p>
            <a:pPr lvl="0"/>
            <a:r>
              <a:rPr lang="en-I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 Board of all developments/initiatives and changes in environment</a:t>
            </a:r>
          </a:p>
          <a:p>
            <a:pPr lvl="0"/>
            <a:r>
              <a:rPr lang="en-I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the Board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>
                <a:highlight>
                  <a:srgbClr val="FFFF00"/>
                </a:highlight>
              </a:rPr>
              <a:t>Carmichael.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761BCFC-B2F4-444C-AC34-D5079D3CB9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7785" y="1714488"/>
            <a:ext cx="5066215" cy="3950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2800" b="1" dirty="0">
                <a:latin typeface="Arial" pitchFamily="34" charset="0"/>
                <a:cs typeface="Arial" pitchFamily="34" charset="0"/>
              </a:rPr>
              <a:t>DIVISION OF RESPONSIBILITIES</a:t>
            </a:r>
            <a:br>
              <a:rPr lang="en-IE" sz="2800" b="1" dirty="0">
                <a:latin typeface="Arial" pitchFamily="34" charset="0"/>
                <a:cs typeface="Arial" pitchFamily="34" charset="0"/>
              </a:rPr>
            </a:br>
            <a:r>
              <a:rPr lang="en-IE" sz="2800" b="1" dirty="0">
                <a:latin typeface="Arial" pitchFamily="34" charset="0"/>
                <a:cs typeface="Arial" pitchFamily="34" charset="0"/>
              </a:rPr>
              <a:t>MATTERS RESERVED FOR BOARD</a:t>
            </a:r>
            <a:endParaRPr lang="en-I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IE" dirty="0">
                <a:latin typeface="Arial" pitchFamily="34" charset="0"/>
                <a:cs typeface="Arial" pitchFamily="34" charset="0"/>
              </a:rPr>
              <a:t>Strategic plans and annual operating budgets;</a:t>
            </a:r>
          </a:p>
          <a:p>
            <a:pPr>
              <a:buFont typeface="Wingdings" pitchFamily="2" charset="2"/>
              <a:buChar char="ü"/>
            </a:pPr>
            <a:r>
              <a:rPr lang="en-IE" dirty="0">
                <a:latin typeface="Arial" pitchFamily="34" charset="0"/>
                <a:cs typeface="Arial" pitchFamily="34" charset="0"/>
              </a:rPr>
              <a:t>Projects outside the scope of the strategic plan;</a:t>
            </a:r>
          </a:p>
          <a:p>
            <a:pPr>
              <a:buFont typeface="Wingdings" pitchFamily="2" charset="2"/>
              <a:buChar char="ü"/>
            </a:pPr>
            <a:r>
              <a:rPr lang="en-IE" dirty="0">
                <a:latin typeface="Arial" pitchFamily="34" charset="0"/>
                <a:cs typeface="Arial" pitchFamily="34" charset="0"/>
              </a:rPr>
              <a:t>Acquisitions/disposals, Litigation; </a:t>
            </a:r>
          </a:p>
          <a:p>
            <a:pPr>
              <a:buFont typeface="Wingdings" pitchFamily="2" charset="2"/>
              <a:buChar char="ü"/>
            </a:pPr>
            <a:r>
              <a:rPr lang="en-IE" dirty="0">
                <a:latin typeface="Arial" pitchFamily="34" charset="0"/>
                <a:cs typeface="Arial" pitchFamily="34" charset="0"/>
              </a:rPr>
              <a:t>Appointment/Removal of- Chairperson,</a:t>
            </a:r>
          </a:p>
          <a:p>
            <a:pPr>
              <a:buNone/>
            </a:pPr>
            <a:r>
              <a:rPr lang="en-IE" dirty="0">
                <a:latin typeface="Arial" pitchFamily="34" charset="0"/>
                <a:cs typeface="Arial" pitchFamily="34" charset="0"/>
              </a:rPr>
              <a:t>     Sub Committee, CEO, Auditors; (AGM),Legal Advisers, </a:t>
            </a:r>
          </a:p>
          <a:p>
            <a:pPr>
              <a:buFont typeface="Wingdings" pitchFamily="2" charset="2"/>
              <a:buChar char="ü"/>
            </a:pPr>
            <a:r>
              <a:rPr lang="en-IE" dirty="0">
                <a:latin typeface="Arial" pitchFamily="34" charset="0"/>
                <a:cs typeface="Arial" pitchFamily="34" charset="0"/>
              </a:rPr>
              <a:t> Approval of Borrowing/Finance Facilities;</a:t>
            </a:r>
          </a:p>
          <a:p>
            <a:pPr>
              <a:buFont typeface="Wingdings" pitchFamily="2" charset="2"/>
              <a:buChar char="ü"/>
            </a:pPr>
            <a:r>
              <a:rPr lang="en-IE" dirty="0">
                <a:latin typeface="Arial" pitchFamily="34" charset="0"/>
                <a:cs typeface="Arial" pitchFamily="34" charset="0"/>
              </a:rPr>
              <a:t> Annual Board Report , Review of Risk/Internal Control; Approval of new staff positions.</a:t>
            </a:r>
          </a:p>
          <a:p>
            <a:r>
              <a:rPr lang="en-IE" b="1" dirty="0">
                <a:latin typeface="Arial" pitchFamily="34" charset="0"/>
                <a:cs typeface="Arial" pitchFamily="34" charset="0"/>
              </a:rPr>
              <a:t>Agree Dates/Schedule of Meetings of Board</a:t>
            </a:r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>
                <a:highlight>
                  <a:srgbClr val="FFFF00"/>
                </a:highlight>
              </a:rPr>
              <a:t>Carmichael.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9AA4F54-B1A7-46A9-93B9-50C84C6375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7785" y="1767613"/>
            <a:ext cx="5066215" cy="39505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251B84-44DF-4587-A0F9-1A8D3B62E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GOVERNANCE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Participation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28A8F-9B2C-4718-9393-4F4DC6368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Participation-</a:t>
            </a:r>
          </a:p>
          <a:p>
            <a:r>
              <a:rPr lang="en-GB" dirty="0"/>
              <a:t> is primarily concerned with giving people a voice in the development process with equal opportunity to everyone to participate.</a:t>
            </a:r>
          </a:p>
          <a:p>
            <a:r>
              <a:rPr lang="en-GB" dirty="0"/>
              <a:t>It is a vehicle which allows people challenge the sense of isolation, marginalisation and exclusion through encouraging them to participate collectively in pursuit of common interests and goals</a:t>
            </a:r>
          </a:p>
          <a:p>
            <a:r>
              <a:rPr lang="en-GB" dirty="0"/>
              <a:t>Participation requires </a:t>
            </a:r>
            <a:r>
              <a:rPr lang="en-GB" b="1" dirty="0"/>
              <a:t>Decision making </a:t>
            </a:r>
            <a:r>
              <a:rPr lang="en-GB" dirty="0"/>
              <a:t>and Decision making requires </a:t>
            </a:r>
            <a:r>
              <a:rPr lang="en-GB" b="1" dirty="0"/>
              <a:t>Structure.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941E05-6CBE-4920-9C83-553BB622B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>
                <a:highlight>
                  <a:srgbClr val="FFFF00"/>
                </a:highlight>
              </a:rPr>
              <a:t>Carmichael.</a:t>
            </a:r>
          </a:p>
        </p:txBody>
      </p:sp>
    </p:spTree>
    <p:extLst>
      <p:ext uri="{BB962C8B-B14F-4D97-AF65-F5344CB8AC3E}">
        <p14:creationId xmlns:p14="http://schemas.microsoft.com/office/powerpoint/2010/main" val="12015417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761BCFC-B2F4-444C-AC34-D5079D3CB9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7785" y="1714488"/>
            <a:ext cx="5066215" cy="3950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2400" b="1" dirty="0">
                <a:latin typeface="Arial" pitchFamily="34" charset="0"/>
                <a:cs typeface="Arial" pitchFamily="34" charset="0"/>
              </a:rPr>
              <a:t>DIVISION OF RESPONSIBILITIES</a:t>
            </a:r>
            <a:br>
              <a:rPr lang="en-IE" sz="2400" b="1" dirty="0">
                <a:latin typeface="Arial" pitchFamily="34" charset="0"/>
                <a:cs typeface="Arial" pitchFamily="34" charset="0"/>
              </a:rPr>
            </a:br>
            <a:r>
              <a:rPr lang="en-IE" sz="2400" b="1" dirty="0">
                <a:latin typeface="Arial" pitchFamily="34" charset="0"/>
                <a:cs typeface="Arial" pitchFamily="34" charset="0"/>
              </a:rPr>
              <a:t>MANAGER/CEO RESPONSIBILITIES</a:t>
            </a:r>
            <a:endParaRPr lang="en-IE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en-IE" b="1" dirty="0">
                <a:latin typeface="Arial" pitchFamily="34" charset="0"/>
                <a:cs typeface="Arial" pitchFamily="34" charset="0"/>
              </a:rPr>
              <a:t>Operational Management of the organisation:-</a:t>
            </a:r>
          </a:p>
          <a:p>
            <a:pPr lvl="0"/>
            <a:r>
              <a:rPr lang="en-IE" dirty="0">
                <a:latin typeface="Arial" pitchFamily="34" charset="0"/>
                <a:cs typeface="Arial" pitchFamily="34" charset="0"/>
              </a:rPr>
              <a:t>Reports to the Board for Meetings/Regular Chair/CEO discussion.</a:t>
            </a:r>
          </a:p>
          <a:p>
            <a:pPr lvl="0"/>
            <a:r>
              <a:rPr lang="en-IE" dirty="0">
                <a:latin typeface="Arial" pitchFamily="34" charset="0"/>
                <a:cs typeface="Arial" pitchFamily="34" charset="0"/>
              </a:rPr>
              <a:t>To develop draft agendas for board meetings (for approval by the Chairperson)</a:t>
            </a:r>
          </a:p>
          <a:p>
            <a:pPr lvl="0"/>
            <a:r>
              <a:rPr lang="en-IE" dirty="0">
                <a:latin typeface="Arial" pitchFamily="34" charset="0"/>
                <a:cs typeface="Arial" pitchFamily="34" charset="0"/>
              </a:rPr>
              <a:t>To ensure relevant and appropriate materials for all board meetings and sub-committee meetings are prepared and circulated in a timely manner in advance.(in accordance with protocol)</a:t>
            </a:r>
          </a:p>
          <a:p>
            <a:pPr lvl="0"/>
            <a:r>
              <a:rPr lang="en-IE" dirty="0">
                <a:latin typeface="Arial" pitchFamily="34" charset="0"/>
                <a:cs typeface="Arial" pitchFamily="34" charset="0"/>
              </a:rPr>
              <a:t>To ensure that any follow up actions from board meetings are implemented and to report as necessary.</a:t>
            </a:r>
          </a:p>
          <a:p>
            <a:pPr lvl="0"/>
            <a:r>
              <a:rPr lang="en-IE" dirty="0">
                <a:latin typeface="Arial" pitchFamily="34" charset="0"/>
                <a:cs typeface="Arial" pitchFamily="34" charset="0"/>
              </a:rPr>
              <a:t>To attend sub-committee and board meetings (unless specifically requested not to do so from time to time).</a:t>
            </a:r>
          </a:p>
          <a:p>
            <a:r>
              <a:rPr lang="en-IE" dirty="0">
                <a:latin typeface="Arial" pitchFamily="34" charset="0"/>
                <a:cs typeface="Arial" pitchFamily="34" charset="0"/>
              </a:rPr>
              <a:t>To implement the operational aspect of Board succession planning as delegated by the Chairperson.</a:t>
            </a:r>
          </a:p>
          <a:p>
            <a:pPr>
              <a:buNone/>
            </a:pPr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>
                <a:highlight>
                  <a:srgbClr val="FFFF00"/>
                </a:highlight>
              </a:rPr>
              <a:t>Carmichael.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761BCFC-B2F4-444C-AC34-D5079D3CB9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7785" y="1714488"/>
            <a:ext cx="5066215" cy="3950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2800" b="1" dirty="0">
                <a:latin typeface="Arial" pitchFamily="34" charset="0"/>
                <a:cs typeface="Arial" pitchFamily="34" charset="0"/>
              </a:rPr>
              <a:t>DIVISION OF RESPONSIBILITIES</a:t>
            </a:r>
            <a:br>
              <a:rPr lang="en-IE" sz="2800" b="1" dirty="0">
                <a:latin typeface="Arial" pitchFamily="34" charset="0"/>
                <a:cs typeface="Arial" pitchFamily="34" charset="0"/>
              </a:rPr>
            </a:br>
            <a:r>
              <a:rPr lang="en-IE" sz="2800" b="1" dirty="0">
                <a:latin typeface="Arial" pitchFamily="34" charset="0"/>
                <a:cs typeface="Arial" pitchFamily="34" charset="0"/>
              </a:rPr>
              <a:t>CHAIRPERSON/MANAGER/CEO</a:t>
            </a:r>
            <a:endParaRPr lang="en-I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IE" b="1" dirty="0">
                <a:latin typeface="Arial" pitchFamily="34" charset="0"/>
                <a:cs typeface="Arial" pitchFamily="34" charset="0"/>
              </a:rPr>
              <a:t>CHAIRPERSON- RESPONSIBILITIES </a:t>
            </a:r>
            <a:endParaRPr lang="en-IE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IE" dirty="0">
                <a:latin typeface="Arial" pitchFamily="34" charset="0"/>
                <a:cs typeface="Arial" pitchFamily="34" charset="0"/>
              </a:rPr>
              <a:t>To chair meetings of the Board.</a:t>
            </a:r>
          </a:p>
          <a:p>
            <a:pPr lvl="0"/>
            <a:r>
              <a:rPr lang="en-IE" dirty="0">
                <a:latin typeface="Arial" pitchFamily="34" charset="0"/>
                <a:cs typeface="Arial" pitchFamily="34" charset="0"/>
              </a:rPr>
              <a:t>To finalise the agenda for board meetings and when necessary liaise with the CEO/Manager regarding any follow-up work</a:t>
            </a:r>
          </a:p>
          <a:p>
            <a:pPr lvl="0"/>
            <a:r>
              <a:rPr lang="en-IE" dirty="0">
                <a:latin typeface="Arial" pitchFamily="34" charset="0"/>
                <a:cs typeface="Arial" pitchFamily="34" charset="0"/>
              </a:rPr>
              <a:t>To act as a link person between the Board and CEO/Manager</a:t>
            </a:r>
          </a:p>
          <a:p>
            <a:pPr lvl="0"/>
            <a:r>
              <a:rPr lang="en-IE" dirty="0">
                <a:latin typeface="Arial" pitchFamily="34" charset="0"/>
                <a:cs typeface="Arial" pitchFamily="34" charset="0"/>
              </a:rPr>
              <a:t>When necessary, to speak on behalf of the board. (</a:t>
            </a:r>
            <a:r>
              <a:rPr lang="en-IE" b="1" dirty="0">
                <a:latin typeface="Arial" pitchFamily="34" charset="0"/>
                <a:cs typeface="Arial" pitchFamily="34" charset="0"/>
              </a:rPr>
              <a:t>All public statements to be made within agreed policies and parameters as set down by the Board.)</a:t>
            </a:r>
            <a:endParaRPr lang="en-IE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IE" dirty="0">
                <a:latin typeface="Arial" pitchFamily="34" charset="0"/>
                <a:cs typeface="Arial" pitchFamily="34" charset="0"/>
              </a:rPr>
              <a:t>Responsible for formation of sub-committees of the board and is an ex-officio member of any such sub-committees</a:t>
            </a:r>
          </a:p>
          <a:p>
            <a:pPr lvl="0"/>
            <a:r>
              <a:rPr lang="en-IE" dirty="0">
                <a:latin typeface="Arial" pitchFamily="34" charset="0"/>
                <a:cs typeface="Arial" pitchFamily="34" charset="0"/>
              </a:rPr>
              <a:t>To ensure adequate operational support for CEO/Manager  and other personnel</a:t>
            </a:r>
          </a:p>
          <a:p>
            <a:pPr lvl="0"/>
            <a:r>
              <a:rPr lang="en-IE" dirty="0">
                <a:latin typeface="Arial" pitchFamily="34" charset="0"/>
                <a:cs typeface="Arial" pitchFamily="34" charset="0"/>
              </a:rPr>
              <a:t>To be responsible for annual appraisal of CEO/Manager</a:t>
            </a:r>
          </a:p>
          <a:p>
            <a:pPr lvl="0"/>
            <a:r>
              <a:rPr lang="en-IE" dirty="0">
                <a:latin typeface="Arial" pitchFamily="34" charset="0"/>
                <a:cs typeface="Arial" pitchFamily="34" charset="0"/>
              </a:rPr>
              <a:t>Oversight of succession planning for Board members.(</a:t>
            </a:r>
            <a:r>
              <a:rPr lang="en-IE" sz="2900" b="1" dirty="0">
                <a:latin typeface="Arial" pitchFamily="34" charset="0"/>
                <a:cs typeface="Arial" pitchFamily="34" charset="0"/>
              </a:rPr>
              <a:t>Slide 13 also</a:t>
            </a:r>
            <a:r>
              <a:rPr lang="en-IE" dirty="0">
                <a:latin typeface="Arial" pitchFamily="34" charset="0"/>
                <a:cs typeface="Arial" pitchFamily="34" charset="0"/>
              </a:rPr>
              <a:t>)</a:t>
            </a:r>
          </a:p>
          <a:p>
            <a:pPr lvl="0">
              <a:buNone/>
            </a:pPr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>
                <a:highlight>
                  <a:srgbClr val="FFFF00"/>
                </a:highlight>
              </a:rPr>
              <a:t>Carmichael.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6D0B699-1834-45D4-8DE6-02EA585672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1981200"/>
            <a:ext cx="5066215" cy="39505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778F4CA-D195-4F86-A527-587C7F753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200" b="1" dirty="0">
                <a:solidFill>
                  <a:schemeClr val="tx2"/>
                </a:solidFill>
              </a:rPr>
              <a:t>CHARITY REGULATOR </a:t>
            </a:r>
            <a:br>
              <a:rPr lang="en-IE" sz="3200" b="1" dirty="0">
                <a:solidFill>
                  <a:schemeClr val="tx2"/>
                </a:solidFill>
              </a:rPr>
            </a:br>
            <a:r>
              <a:rPr lang="en-IE" sz="3200" b="1" dirty="0">
                <a:solidFill>
                  <a:srgbClr val="7030A0"/>
                </a:solidFill>
              </a:rPr>
              <a:t>GOVERNANCE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B2B57-45FD-432C-9625-43CFC495A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sz="2400" b="1" dirty="0">
                <a:solidFill>
                  <a:prstClr val="black"/>
                </a:solidFill>
              </a:rPr>
              <a:t>Framework of 6 Principles To assist Organisations</a:t>
            </a:r>
            <a:endParaRPr lang="en-IE" sz="2400" b="1" dirty="0">
              <a:solidFill>
                <a:srgbClr val="002060"/>
              </a:solidFill>
            </a:endParaRPr>
          </a:p>
          <a:p>
            <a:pPr lvl="0"/>
            <a:r>
              <a:rPr lang="en-IE" sz="2400" b="1" dirty="0">
                <a:solidFill>
                  <a:srgbClr val="002060"/>
                </a:solidFill>
              </a:rPr>
              <a:t>IS NOT NOR IS IT INTENDED TO BE A DEFINITIVE STATEMENT OF THE LAW and IT DOES NOT CONSTITUTE LEGAL ADVICE </a:t>
            </a:r>
          </a:p>
          <a:p>
            <a:pPr lvl="0"/>
            <a:r>
              <a:rPr lang="en-IE" sz="2400" dirty="0">
                <a:solidFill>
                  <a:prstClr val="black"/>
                </a:solidFill>
              </a:rPr>
              <a:t>Governance Code explains the Minimum Standards to effectively manage/control your charity.     </a:t>
            </a:r>
          </a:p>
          <a:p>
            <a:pPr lvl="0"/>
            <a:r>
              <a:rPr lang="en-IE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I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ore </a:t>
            </a:r>
            <a:r>
              <a:rPr lang="en-IE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I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tandards for Charities when actioning the Principles</a:t>
            </a:r>
          </a:p>
          <a:p>
            <a:pPr lvl="0"/>
            <a:r>
              <a:rPr lang="en-I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Standards that reflect </a:t>
            </a:r>
            <a:r>
              <a:rPr lang="en-IE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Practice</a:t>
            </a:r>
          </a:p>
          <a:p>
            <a:pPr lvl="0"/>
            <a:r>
              <a:rPr lang="en-I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Operates on a “</a:t>
            </a:r>
            <a:r>
              <a:rPr lang="en-IE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Comply or Explain</a:t>
            </a:r>
            <a:r>
              <a:rPr lang="en-I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basis</a:t>
            </a:r>
            <a:endParaRPr lang="en-IE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7309BD-87C4-4EA1-A5B7-A7BE5A0B3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>
                <a:highlight>
                  <a:srgbClr val="FFFF00"/>
                </a:highlight>
              </a:rPr>
              <a:t>Carmichael.</a:t>
            </a:r>
          </a:p>
        </p:txBody>
      </p:sp>
    </p:spTree>
    <p:extLst>
      <p:ext uri="{BB962C8B-B14F-4D97-AF65-F5344CB8AC3E}">
        <p14:creationId xmlns:p14="http://schemas.microsoft.com/office/powerpoint/2010/main" val="24792787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200" b="1" dirty="0">
                <a:latin typeface="Arial" pitchFamily="34" charset="0"/>
                <a:cs typeface="Arial" pitchFamily="34" charset="0"/>
              </a:rPr>
              <a:t>GOVERNANCE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/>
          <a:lstStyle/>
          <a:p>
            <a:endParaRPr lang="en-IE" dirty="0"/>
          </a:p>
          <a:p>
            <a:endParaRPr lang="en-IE" dirty="0"/>
          </a:p>
          <a:p>
            <a:r>
              <a:rPr lang="en-IE" sz="2800" b="1" dirty="0">
                <a:latin typeface="Arial" panose="020B0604020202020204" pitchFamily="34" charset="0"/>
                <a:cs typeface="Arial" panose="020B0604020202020204" pitchFamily="34" charset="0"/>
              </a:rPr>
              <a:t>Good Governance </a:t>
            </a:r>
          </a:p>
          <a:p>
            <a:pPr marL="0" indent="0">
              <a:buNone/>
            </a:pPr>
            <a:r>
              <a:rPr lang="en-IE" sz="2800" b="1" dirty="0">
                <a:latin typeface="Arial" panose="020B0604020202020204" pitchFamily="34" charset="0"/>
                <a:cs typeface="Arial" panose="020B0604020202020204" pitchFamily="34" charset="0"/>
              </a:rPr>
              <a:t>	is an ongoing Journey not a Destination</a:t>
            </a:r>
            <a:endParaRPr lang="en-IE" sz="2800" dirty="0"/>
          </a:p>
          <a:p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Carmichael.</a:t>
            </a:r>
            <a:endParaRPr lang="en-IE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200" b="1" dirty="0">
                <a:latin typeface="Arial" pitchFamily="34" charset="0"/>
                <a:cs typeface="Arial" pitchFamily="34" charset="0"/>
              </a:rPr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E" dirty="0">
              <a:hlinkClick r:id="rId2"/>
            </a:endParaRPr>
          </a:p>
          <a:p>
            <a:pPr marL="0" indent="0">
              <a:buNone/>
            </a:pPr>
            <a:endParaRPr lang="en-IE" dirty="0">
              <a:hlinkClick r:id="rId2"/>
            </a:endParaRPr>
          </a:p>
          <a:p>
            <a:r>
              <a:rPr lang="en-IE" dirty="0">
                <a:hlinkClick r:id="rId2"/>
              </a:rPr>
              <a:t>www.carmichaelireland.ie</a:t>
            </a:r>
            <a:endParaRPr lang="en-IE" dirty="0"/>
          </a:p>
          <a:p>
            <a:r>
              <a:rPr lang="en-IE" dirty="0">
                <a:hlinkClick r:id="rId3"/>
              </a:rPr>
              <a:t>www.goodgovernanceawards.ie</a:t>
            </a:r>
            <a:endParaRPr lang="en-IE" dirty="0"/>
          </a:p>
          <a:p>
            <a:r>
              <a:rPr lang="en-IE" dirty="0">
                <a:hlinkClick r:id="rId4"/>
              </a:rPr>
              <a:t>www.charityregulator.ie</a:t>
            </a:r>
            <a:endParaRPr lang="en-IE" dirty="0"/>
          </a:p>
          <a:p>
            <a:r>
              <a:rPr lang="en-IE" dirty="0">
                <a:hlinkClick r:id="rId5"/>
              </a:rPr>
              <a:t>www.odce.ie</a:t>
            </a:r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Carmichael.</a:t>
            </a:r>
            <a:endParaRPr lang="en-IE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5AA7ED1-7227-44EB-9059-FBCC40E11A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2175613"/>
            <a:ext cx="5066215" cy="39505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4C5D580-1B54-46DD-9C57-462653D32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E3ECA-867C-4A2C-81C4-37493F001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IE" sz="3000" b="1" dirty="0">
                <a:solidFill>
                  <a:prstClr val="black"/>
                </a:solidFill>
                <a:highlight>
                  <a:srgbClr val="FFFF00"/>
                </a:highlight>
              </a:rPr>
              <a:t>Carmichael.</a:t>
            </a:r>
            <a:endParaRPr lang="en-IE" sz="3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IE" sz="3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STEPS?</a:t>
            </a:r>
          </a:p>
          <a:p>
            <a:pPr marL="0" lvl="0" indent="0">
              <a:buNone/>
            </a:pPr>
            <a:r>
              <a:rPr lang="en-IE" sz="3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 Guidance documents</a:t>
            </a:r>
          </a:p>
          <a:p>
            <a:pPr marL="0" lvl="0" indent="0">
              <a:buNone/>
            </a:pPr>
            <a:r>
              <a:rPr lang="en-IE" sz="3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http://www.charitiesregulator.ie</a:t>
            </a:r>
            <a:r>
              <a:rPr lang="en-IE" sz="3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lvl="0" indent="0">
              <a:buNone/>
            </a:pPr>
            <a:endParaRPr lang="en-IE" sz="30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>
              <a:buNone/>
            </a:pPr>
            <a:r>
              <a:rPr lang="en-IE" sz="3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http://www.carmichaelireland.ie/courses</a:t>
            </a:r>
            <a:endParaRPr lang="en-IE" sz="3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IE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GOVERNANCE PRESENTARTION</a:t>
            </a:r>
          </a:p>
          <a:p>
            <a:pPr marL="0" lvl="0" indent="0">
              <a:buNone/>
            </a:pPr>
            <a:endParaRPr lang="en-IE" sz="2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IE" sz="2200" b="1" dirty="0">
                <a:solidFill>
                  <a:prstClr val="black"/>
                </a:solidFill>
              </a:rPr>
              <a:t>Guiding Nonprofits</a:t>
            </a:r>
          </a:p>
          <a:p>
            <a:pPr marL="0" lvl="0" indent="0">
              <a:buNone/>
            </a:pPr>
            <a:r>
              <a:rPr lang="en-IE" sz="2200" b="1" dirty="0">
                <a:solidFill>
                  <a:prstClr val="black"/>
                </a:solidFill>
                <a:highlight>
                  <a:srgbClr val="FFFF00"/>
                </a:highlight>
              </a:rPr>
              <a:t>CarmichaelIreland</a:t>
            </a:r>
          </a:p>
          <a:p>
            <a:endParaRPr lang="en-I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BE485C-C899-4178-9FCD-64A3CC595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>
                <a:highlight>
                  <a:srgbClr val="FFFF00"/>
                </a:highlight>
              </a:rPr>
              <a:t>Carmichael.</a:t>
            </a:r>
          </a:p>
        </p:txBody>
      </p:sp>
    </p:spTree>
    <p:extLst>
      <p:ext uri="{BB962C8B-B14F-4D97-AF65-F5344CB8AC3E}">
        <p14:creationId xmlns:p14="http://schemas.microsoft.com/office/powerpoint/2010/main" val="19550703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761BCFC-B2F4-444C-AC34-D5079D3CB9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7785" y="1714488"/>
            <a:ext cx="5066215" cy="3950550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1A9E5B4-BC53-4A08-923B-9017F18A9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>
                <a:highlight>
                  <a:srgbClr val="FFFF00"/>
                </a:highlight>
              </a:rPr>
              <a:t>Carmichael.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1C11D78-8165-4955-9FD5-C417BA78E715}"/>
              </a:ext>
            </a:extLst>
          </p:cNvPr>
          <p:cNvSpPr/>
          <p:nvPr/>
        </p:nvSpPr>
        <p:spPr>
          <a:xfrm>
            <a:off x="838200" y="1117598"/>
            <a:ext cx="7315200" cy="4684359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endParaRPr lang="en-IE" sz="32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IE" sz="3000" b="1" dirty="0">
                <a:solidFill>
                  <a:prstClr val="black"/>
                </a:solidFill>
                <a:highlight>
                  <a:srgbClr val="FFFF00"/>
                </a:highlight>
              </a:rPr>
              <a:t>Carmichael.</a:t>
            </a:r>
            <a:endParaRPr lang="en-IE" sz="30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en-IE" sz="3200" dirty="0">
              <a:solidFill>
                <a:prstClr val="black"/>
              </a:solidFill>
            </a:endParaRPr>
          </a:p>
          <a:p>
            <a:pPr lvl="0" algn="ctr">
              <a:spcBef>
                <a:spcPct val="20000"/>
              </a:spcBef>
            </a:pPr>
            <a:r>
              <a:rPr lang="en-IE" sz="3200" b="1" dirty="0">
                <a:solidFill>
                  <a:prstClr val="black"/>
                </a:solidFill>
              </a:rPr>
              <a:t>THANK YOU</a:t>
            </a:r>
          </a:p>
          <a:p>
            <a:pPr lvl="0">
              <a:spcBef>
                <a:spcPct val="20000"/>
              </a:spcBef>
            </a:pPr>
            <a:endParaRPr lang="en-IE" sz="3200" b="1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IE" sz="3200" b="1" dirty="0">
                <a:solidFill>
                  <a:prstClr val="black"/>
                </a:solidFill>
              </a:rPr>
              <a:t>                      Michael P Quirke</a:t>
            </a:r>
          </a:p>
          <a:p>
            <a:pPr lvl="0" algn="ctr">
              <a:spcBef>
                <a:spcPct val="20000"/>
              </a:spcBef>
            </a:pPr>
            <a:r>
              <a:rPr lang="en-IE" sz="3200" b="1" dirty="0">
                <a:solidFill>
                  <a:prstClr val="black"/>
                </a:solidFill>
              </a:rPr>
              <a:t>Trainer</a:t>
            </a:r>
          </a:p>
          <a:p>
            <a:pPr lvl="0">
              <a:spcBef>
                <a:spcPct val="20000"/>
              </a:spcBef>
            </a:pPr>
            <a:endParaRPr lang="en-IE" sz="3200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33195A-18E8-4AF8-9B2F-6F98D2544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7785" y="1757393"/>
            <a:ext cx="5066215" cy="39505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EAE8B65-E46B-4E54-8249-EC829E6881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7785" y="1767613"/>
            <a:ext cx="5066215" cy="39505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9866922-1B59-4606-9E06-917A19F5F6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7785" y="1765235"/>
            <a:ext cx="5066215" cy="395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896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C96B2-7531-49C5-8242-4AA1775C6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IE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GOVERNANCE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CF22F-0038-4689-BA53-073C064FA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Governance – How an Organisation is Directed,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Operated and Controlled - Managed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Good Governance means:-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I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Being in control, taking overall responsibility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I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that policies and procedures are in place to ensure effective management of the organisation with </a:t>
            </a:r>
            <a:r>
              <a:rPr kumimoji="0" lang="en-I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integrity</a:t>
            </a:r>
            <a:r>
              <a:rPr kumimoji="0" lang="en-I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in </a:t>
            </a:r>
            <a:r>
              <a:rPr kumimoji="0" lang="en-I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compliance </a:t>
            </a:r>
            <a:r>
              <a:rPr kumimoji="0" lang="en-I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with some key </a:t>
            </a:r>
            <a:r>
              <a:rPr kumimoji="0" lang="en-I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principles.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Governance is not about rules and  policies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</a:t>
            </a:r>
            <a:r>
              <a:rPr kumimoji="0" lang="en-I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“Its an Attitude of Mind”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F7D577-9144-4772-BE75-EBAD7E783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>
                <a:highlight>
                  <a:srgbClr val="FFFF00"/>
                </a:highlight>
              </a:rPr>
              <a:t>Carmichael.</a:t>
            </a:r>
          </a:p>
        </p:txBody>
      </p:sp>
    </p:spTree>
    <p:extLst>
      <p:ext uri="{BB962C8B-B14F-4D97-AF65-F5344CB8AC3E}">
        <p14:creationId xmlns:p14="http://schemas.microsoft.com/office/powerpoint/2010/main" val="1462485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97E2B-8F80-43A9-B836-F50886E24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IE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GOVERNANCE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3F00D-69CF-48F1-9307-464DDA65E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E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Its about the: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IE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Ethical Culture of the Organisation – Ethics are fundamental to Leadership 		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IE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Behaviour of Members of the Board of Directors/Trustees/Governing Body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E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- Behaviour of Trustees is key, must lead by example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- Shared Values/Beliefs/Assumptions/Behaviour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OVERSIGHT</a:t>
            </a:r>
            <a:r>
              <a:rPr kumimoji="0" lang="en-I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</a:t>
            </a:r>
            <a:r>
              <a:rPr kumimoji="0" lang="en-IE" sz="2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E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Ensuring</a:t>
            </a:r>
            <a:r>
              <a:rPr kumimoji="0" lang="en-IE" sz="2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E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organisation is Governed to the highest 		standards of integrity and accountability</a:t>
            </a:r>
            <a:endParaRPr kumimoji="0" lang="en-I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74BBD4-BA1F-4F0A-84D7-62FD70921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>
                <a:highlight>
                  <a:srgbClr val="FFFF00"/>
                </a:highlight>
              </a:rPr>
              <a:t>Carmichael.</a:t>
            </a:r>
          </a:p>
        </p:txBody>
      </p:sp>
    </p:spTree>
    <p:extLst>
      <p:ext uri="{BB962C8B-B14F-4D97-AF65-F5344CB8AC3E}">
        <p14:creationId xmlns:p14="http://schemas.microsoft.com/office/powerpoint/2010/main" val="1656747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91EE2-008C-47B7-A7D5-3D5499E8E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IE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GOVERNANCE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0361E-1467-4731-A8DC-3D7C7E58C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systems and processes concerned with ensuring the overall –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- Direction,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- Supervision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- Accountability of an organisation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OVERSIGHT</a:t>
            </a:r>
            <a:r>
              <a:rPr kumimoji="0" lang="en-I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</a:t>
            </a:r>
            <a:r>
              <a:rPr kumimoji="0" lang="en-IE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IE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Ensuring</a:t>
            </a:r>
            <a:r>
              <a:rPr kumimoji="0" lang="en-IE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IE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organisation is Governed to the highest standards of integrity and accountability</a:t>
            </a:r>
            <a:endParaRPr kumimoji="0" lang="en-I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0AAB2D-B835-43C5-8413-6F3BCF5C3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>
                <a:highlight>
                  <a:srgbClr val="FFFF00"/>
                </a:highlight>
              </a:rPr>
              <a:t>Carmichael</a:t>
            </a:r>
            <a:r>
              <a:rPr lang="en-I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709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066E7E3-9BAF-476C-ABC4-728368FD51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7785" y="1767613"/>
            <a:ext cx="5066215" cy="39505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11F714-ADE0-4254-92F3-CD957A1DA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GOVERNANCE 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5529A-0B2D-454D-AD28-BBD474174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Group/Committee/ Board of Directors-Trustees/Governing Body – Number of Members </a:t>
            </a:r>
          </a:p>
          <a:p>
            <a:pPr marL="0" indent="0">
              <a:buNone/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    - Clearly defined.</a:t>
            </a:r>
          </a:p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Incorporated (legal structure) or </a:t>
            </a:r>
          </a:p>
          <a:p>
            <a:pPr marL="0" indent="0">
              <a:buNone/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	Unincorporated – Group /Committee</a:t>
            </a:r>
          </a:p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Incorporated – Company limited by Guarantee - Company’s Act 2014</a:t>
            </a:r>
          </a:p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Charitable Status – Charity Act 2009</a:t>
            </a:r>
          </a:p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Constitution – Incorporated/Unincorporated.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A6385E-3301-4782-B6DE-114D18C7B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>
                <a:highlight>
                  <a:srgbClr val="FFFF00"/>
                </a:highlight>
              </a:rPr>
              <a:t>Carmichael.</a:t>
            </a:r>
          </a:p>
        </p:txBody>
      </p:sp>
    </p:spTree>
    <p:extLst>
      <p:ext uri="{BB962C8B-B14F-4D97-AF65-F5344CB8AC3E}">
        <p14:creationId xmlns:p14="http://schemas.microsoft.com/office/powerpoint/2010/main" val="802878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FDF9873-D675-4DBC-BD71-7F8ECDC50D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7785" y="1767613"/>
            <a:ext cx="5066215" cy="39505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4201E6D-9C3F-4FC1-977E-68B6F0B1B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GOVERNANCE </a:t>
            </a:r>
            <a:b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STRUCTURE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6AAA9-34C8-4563-BC82-81ECF951E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How many </a:t>
            </a:r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on Committee/Governing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Body/ Board of Directors/Trustees?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Elected by Membership? Register of Members? Voting rights?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Does the Board have power to Recruit &amp; Appoint other Persons (not more than two) due to their Experience/Expertise?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Are Officers -Chairperson/ Vice Chairperson/Treasurer/ Assistant Treasurer /Company Secretary appointed by Members at AGM or at AGM of Board?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AGM of Members  – Appoints Auditors/Legal Advisers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323021-3B14-454D-98C3-22A28E264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>
                <a:highlight>
                  <a:srgbClr val="FFFF00"/>
                </a:highlight>
              </a:rPr>
              <a:t>Carmichael.</a:t>
            </a:r>
          </a:p>
        </p:txBody>
      </p:sp>
    </p:spTree>
    <p:extLst>
      <p:ext uri="{BB962C8B-B14F-4D97-AF65-F5344CB8AC3E}">
        <p14:creationId xmlns:p14="http://schemas.microsoft.com/office/powerpoint/2010/main" val="1417103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A3066-3F8E-4C79-B65D-BBA10BC0B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GOVERNANCE </a:t>
            </a:r>
            <a:b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STRUCTURE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4E6C8-50DA-44AF-BA70-C2D9DE80E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Sub Committees:-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Finance/Audit/Risk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General Purposes – Governance, Compliance- CRO/CRA and Funders, Nominations, Insurance – Public /Employers liability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Service Delivery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HR Sub Committee- Appeals process</a:t>
            </a:r>
          </a:p>
          <a:p>
            <a:pPr marL="0" indent="0">
              <a:buNone/>
            </a:pP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Terms of Reference and Reporting arrangements of Sub Committees.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6A5DD4-BFCC-41C6-B555-FD71AF0D1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>
                <a:highlight>
                  <a:srgbClr val="FFFF00"/>
                </a:highlight>
              </a:rPr>
              <a:t>Carmichael</a:t>
            </a:r>
            <a:r>
              <a:rPr lang="en-I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3641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023B6D5D38A64A8D47E75D9D85483B" ma:contentTypeVersion="2" ma:contentTypeDescription="Create a new document." ma:contentTypeScope="" ma:versionID="a265df3ca231a68d524bea94cf33c7e4">
  <xsd:schema xmlns:xsd="http://www.w3.org/2001/XMLSchema" xmlns:xs="http://www.w3.org/2001/XMLSchema" xmlns:p="http://schemas.microsoft.com/office/2006/metadata/properties" xmlns:ns2="31ec4d18-f38d-462f-83e1-c4e65bfa54f4" xmlns:ns3="2391360f-43b2-4b84-9d0d-9b9b1556b231" targetNamespace="http://schemas.microsoft.com/office/2006/metadata/properties" ma:root="true" ma:fieldsID="77c609cd03a04cac91536a22cb0aa47a" ns2:_="" ns3:_="">
    <xsd:import namespace="31ec4d18-f38d-462f-83e1-c4e65bfa54f4"/>
    <xsd:import namespace="2391360f-43b2-4b84-9d0d-9b9b1556b23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ec4d18-f38d-462f-83e1-c4e65bfa54f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91360f-43b2-4b84-9d0d-9b9b1556b231" elementFormDefault="qualified">
    <xsd:import namespace="http://schemas.microsoft.com/office/2006/documentManagement/types"/>
    <xsd:import namespace="http://schemas.microsoft.com/office/infopath/2007/PartnerControls"/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757578-288D-45E0-82FB-4B000798D25B}">
  <ds:schemaRefs>
    <ds:schemaRef ds:uri="http://schemas.microsoft.com/office/2006/metadata/properties"/>
    <ds:schemaRef ds:uri="31ec4d18-f38d-462f-83e1-c4e65bfa54f4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2391360f-43b2-4b84-9d0d-9b9b1556b23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275D219-BD17-4808-9771-542F02A0DCA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1D08E1-BD4A-49EC-A157-CC4DA64DA2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ec4d18-f38d-462f-83e1-c4e65bfa54f4"/>
    <ds:schemaRef ds:uri="2391360f-43b2-4b84-9d0d-9b9b1556b2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2849</TotalTime>
  <Words>2129</Words>
  <Application>Microsoft Office PowerPoint</Application>
  <PresentationFormat>On-screen Show (4:3)</PresentationFormat>
  <Paragraphs>301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Times New Roman</vt:lpstr>
      <vt:lpstr>Wingdings</vt:lpstr>
      <vt:lpstr>Office Theme</vt:lpstr>
      <vt:lpstr>  </vt:lpstr>
      <vt:lpstr>GOVERNANCE</vt:lpstr>
      <vt:lpstr>GOVERNANCE Participation</vt:lpstr>
      <vt:lpstr>GOVERNANCE</vt:lpstr>
      <vt:lpstr>GOVERNANCE</vt:lpstr>
      <vt:lpstr>GOVERNANCE</vt:lpstr>
      <vt:lpstr>GOVERNANCE  STRUCTURE</vt:lpstr>
      <vt:lpstr>GOVERNANCE  STRUCTURE</vt:lpstr>
      <vt:lpstr>GOVERNANCE  STRUCTURE</vt:lpstr>
      <vt:lpstr>GOVERNANCE  CONSTITUTION/MEMORANDUM &amp; ARTICLES</vt:lpstr>
      <vt:lpstr>GOVERNANCE  CONSTITUTION/MEMORANDUM &amp; ARTICLES</vt:lpstr>
      <vt:lpstr>GOVERNANCE</vt:lpstr>
      <vt:lpstr> GOVERNANCE Registration as a Charity </vt:lpstr>
      <vt:lpstr>GOVERNANCE</vt:lpstr>
      <vt:lpstr>GOVERNANCE</vt:lpstr>
      <vt:lpstr>COMPANY’S ACT 2014 DIRECTORS/TRUSTEES </vt:lpstr>
      <vt:lpstr>COMPANY’S ACT 2014 DIRECTORS/TRUSTEES </vt:lpstr>
      <vt:lpstr>COMPANY SECRETARY (Legal Requirement)</vt:lpstr>
      <vt:lpstr>Company Secretary (Legal Requirement)</vt:lpstr>
      <vt:lpstr>COMPANY SECRETARY (Legal Requirement)</vt:lpstr>
      <vt:lpstr>CHARITY ACT 2009 (Legal Duties of Trustees)</vt:lpstr>
      <vt:lpstr>CHARITY ACT 2009 (Legal Duties of Trustees)</vt:lpstr>
      <vt:lpstr>CHARITY ACT 2009 (Legal Duties of Trustees)</vt:lpstr>
      <vt:lpstr>CHAIRPERSON</vt:lpstr>
      <vt:lpstr>TREASURER</vt:lpstr>
      <vt:lpstr>NOTICE OF MEETING NAME OF ORGANISATION AGENDA</vt:lpstr>
      <vt:lpstr>DIRECTORS/TRUSTEES</vt:lpstr>
      <vt:lpstr>MANAGEMENT</vt:lpstr>
      <vt:lpstr>DIVISION OF RESPONSIBILITIES MATTERS RESERVED FOR BOARD</vt:lpstr>
      <vt:lpstr>DIVISION OF RESPONSIBILITIES MANAGER/CEO RESPONSIBILITIES</vt:lpstr>
      <vt:lpstr>DIVISION OF RESPONSIBILITIES CHAIRPERSON/MANAGER/CEO</vt:lpstr>
      <vt:lpstr>CHARITY REGULATOR  GOVERNANCE CODE</vt:lpstr>
      <vt:lpstr>GOVERNANCE</vt:lpstr>
      <vt:lpstr>RESOURCES</vt:lpstr>
      <vt:lpstr>GOVERNANCE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GOVERNANCE CODE</dc:title>
  <dc:creator>Alison Kelly</dc:creator>
  <cp:lastModifiedBy>Grace Clarke</cp:lastModifiedBy>
  <cp:revision>321</cp:revision>
  <cp:lastPrinted>2016-10-31T11:40:28Z</cp:lastPrinted>
  <dcterms:created xsi:type="dcterms:W3CDTF">2016-10-20T14:52:35Z</dcterms:created>
  <dcterms:modified xsi:type="dcterms:W3CDTF">2023-04-12T09:51:26Z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0x010100A1023B6D5D38A64A8D47E75D9D85483B</vt:lpwstr>
  </property>
</Properties>
</file>