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7"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83284890-85D2-4D7B-8EF5-15A9C1DB8F42}"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1173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7157CC2-0FC8-4686-B024-99790E0F5162}"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0361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F6764DA5-CD3D-4590-A511-FCD3BC7A793E}"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388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2F5661D-6934-4B32-B92C-470368BF1EC6}"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9337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429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E548D31E-DCDA-41A7-9C67-C4B11B94D21D}"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795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9B3762C0-B258-48F1-ADE6-176B4174CCDD}" type="datetimeFigureOut">
              <a:rPr lang="en-US" smtClean="0"/>
              <a:t>6/5/2020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491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677919A6-33EB-49BD-A62F-1FA56B9F9712}" type="datetimeFigureOut">
              <a:rPr lang="en-US" smtClean="0"/>
              <a:t>6/5/2020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9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6/5/2020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188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3758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870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4C608-40B1-4030-A28D-5B74BC98ADCE}" type="datetimeFigureOut">
              <a:rPr lang="en-US" smtClean="0"/>
              <a:t>6/5/2020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4945196"/>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840" y="121920"/>
            <a:ext cx="11750039" cy="1835882"/>
          </a:xfrm>
          <a:blipFill dpi="0" rotWithShape="1">
            <a:blip r:embed="rId3">
              <a:alphaModFix amt="23000"/>
            </a:blip>
            <a:srcRect/>
            <a:tile tx="0" ty="0" sx="100000" sy="100000" flip="none" algn="tl"/>
          </a:blipFill>
        </p:spPr>
        <p:txBody>
          <a:bodyPr>
            <a:normAutofit/>
          </a:bodyPr>
          <a:lstStyle/>
          <a:p>
            <a:r>
              <a:rPr lang="en-IE" sz="5400" dirty="0">
                <a:solidFill>
                  <a:schemeClr val="accent1">
                    <a:lumMod val="75000"/>
                  </a:schemeClr>
                </a:solidFill>
                <a:latin typeface="Berlin Sans FB" panose="020E0602020502020306" pitchFamily="34" charset="0"/>
              </a:rPr>
              <a:t>Kildare Climate Action Linkage Group</a:t>
            </a:r>
            <a:br>
              <a:rPr lang="en-IE" sz="5400" dirty="0">
                <a:solidFill>
                  <a:schemeClr val="accent1">
                    <a:lumMod val="75000"/>
                  </a:schemeClr>
                </a:solidFill>
                <a:latin typeface="Berlin Sans FB" panose="020E0602020502020306" pitchFamily="34" charset="0"/>
              </a:rPr>
            </a:br>
            <a:r>
              <a:rPr lang="en-IE" sz="5400" dirty="0">
                <a:solidFill>
                  <a:schemeClr val="accent1">
                    <a:lumMod val="75000"/>
                  </a:schemeClr>
                </a:solidFill>
                <a:latin typeface="Berlin Sans FB" panose="020E0602020502020306" pitchFamily="34" charset="0"/>
              </a:rPr>
              <a:t> Key Actions</a:t>
            </a:r>
          </a:p>
        </p:txBody>
      </p:sp>
    </p:spTree>
    <p:extLst>
      <p:ext uri="{BB962C8B-B14F-4D97-AF65-F5344CB8AC3E}">
        <p14:creationId xmlns:p14="http://schemas.microsoft.com/office/powerpoint/2010/main" val="281471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dirty="0">
                <a:solidFill>
                  <a:schemeClr val="accent1">
                    <a:lumMod val="75000"/>
                  </a:schemeClr>
                </a:solidFill>
                <a:latin typeface="Berlin Sans FB" panose="020E0602020502020306" pitchFamily="34" charset="0"/>
              </a:rPr>
              <a:t>Themes</a:t>
            </a:r>
            <a:r>
              <a:rPr lang="en-IE" sz="4000" dirty="0">
                <a:solidFill>
                  <a:schemeClr val="accent1">
                    <a:lumMod val="75000"/>
                  </a:schemeClr>
                </a:solidFill>
              </a:rPr>
              <a:t>:</a:t>
            </a:r>
          </a:p>
        </p:txBody>
      </p:sp>
      <p:sp>
        <p:nvSpPr>
          <p:cNvPr id="3" name="Content Placeholder 2"/>
          <p:cNvSpPr>
            <a:spLocks noGrp="1"/>
          </p:cNvSpPr>
          <p:nvPr>
            <p:ph idx="1"/>
          </p:nvPr>
        </p:nvSpPr>
        <p:spPr/>
        <p:txBody>
          <a:bodyPr/>
          <a:lstStyle/>
          <a:p>
            <a:r>
              <a:rPr lang="en-IE" sz="4000" dirty="0"/>
              <a:t>Water</a:t>
            </a:r>
          </a:p>
          <a:p>
            <a:r>
              <a:rPr lang="en-IE" sz="4000" dirty="0"/>
              <a:t>Natural Resources &amp; Cultural</a:t>
            </a:r>
          </a:p>
          <a:p>
            <a:r>
              <a:rPr lang="en-IE" sz="4000" dirty="0"/>
              <a:t>Community Health &amp; Wellbeing</a:t>
            </a:r>
          </a:p>
          <a:p>
            <a:r>
              <a:rPr lang="en-IE" sz="4000" dirty="0"/>
              <a:t>Development, Transport &amp; Built Environment</a:t>
            </a:r>
          </a:p>
          <a:p>
            <a:r>
              <a:rPr lang="en-IE" sz="4000" dirty="0"/>
              <a:t>Transition to Low Carbon</a:t>
            </a:r>
          </a:p>
          <a:p>
            <a:endParaRPr lang="en-IE" sz="4000" dirty="0"/>
          </a:p>
          <a:p>
            <a:endParaRPr lang="en-IE" dirty="0"/>
          </a:p>
          <a:p>
            <a:endParaRPr lang="en-IE" dirty="0"/>
          </a:p>
          <a:p>
            <a:endParaRPr lang="en-IE" dirty="0"/>
          </a:p>
        </p:txBody>
      </p:sp>
    </p:spTree>
    <p:extLst>
      <p:ext uri="{BB962C8B-B14F-4D97-AF65-F5344CB8AC3E}">
        <p14:creationId xmlns:p14="http://schemas.microsoft.com/office/powerpoint/2010/main" val="303833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4920" y="182246"/>
            <a:ext cx="2987040" cy="1082675"/>
          </a:xfrm>
        </p:spPr>
        <p:txBody>
          <a:bodyPr>
            <a:normAutofit/>
          </a:bodyPr>
          <a:lstStyle/>
          <a:p>
            <a:r>
              <a:rPr lang="en-IE" sz="4000" dirty="0">
                <a:solidFill>
                  <a:schemeClr val="accent1">
                    <a:lumMod val="75000"/>
                  </a:schemeClr>
                </a:solidFill>
                <a:latin typeface="Berlin Sans FB" panose="020E0602020502020306" pitchFamily="34" charset="0"/>
              </a:rPr>
              <a:t>Water</a:t>
            </a:r>
          </a:p>
        </p:txBody>
      </p:sp>
      <p:sp>
        <p:nvSpPr>
          <p:cNvPr id="3" name="Content Placeholder 2"/>
          <p:cNvSpPr>
            <a:spLocks noGrp="1"/>
          </p:cNvSpPr>
          <p:nvPr>
            <p:ph idx="1"/>
          </p:nvPr>
        </p:nvSpPr>
        <p:spPr>
          <a:xfrm>
            <a:off x="1112520" y="1264921"/>
            <a:ext cx="10271760" cy="3733800"/>
          </a:xfrm>
          <a:noFill/>
        </p:spPr>
        <p:txBody>
          <a:bodyPr>
            <a:normAutofit/>
          </a:bodyPr>
          <a:lstStyle/>
          <a:p>
            <a:pPr lvl="0"/>
            <a:endParaRPr lang="en-GB" sz="2600" dirty="0"/>
          </a:p>
          <a:p>
            <a:pPr lvl="0"/>
            <a:r>
              <a:rPr lang="en-GB" sz="2600" dirty="0"/>
              <a:t>Water harvesting for public pitches, parks and gardens. </a:t>
            </a:r>
            <a:endParaRPr lang="en-IE" sz="2600" dirty="0"/>
          </a:p>
          <a:p>
            <a:pPr lvl="0"/>
            <a:r>
              <a:rPr lang="en-IE" sz="2600" dirty="0"/>
              <a:t>Sustainable Urban Drainage</a:t>
            </a:r>
          </a:p>
          <a:p>
            <a:pPr lvl="0"/>
            <a:r>
              <a:rPr lang="en-GB" sz="2600" dirty="0"/>
              <a:t>Identify and designate Natural Flood Plains </a:t>
            </a:r>
          </a:p>
          <a:p>
            <a:pPr lvl="0"/>
            <a:r>
              <a:rPr lang="en-GB" sz="2600" dirty="0"/>
              <a:t>Explore the use of natural water retention – liaise with OPW</a:t>
            </a:r>
            <a:endParaRPr lang="en-IE" sz="2600" dirty="0"/>
          </a:p>
          <a:p>
            <a:pPr lvl="0"/>
            <a:r>
              <a:rPr lang="en-GB" sz="2600" dirty="0"/>
              <a:t>Provide grant funding for community water harvesting projects and supply water butts at a reduced cost for households in Kildare.</a:t>
            </a:r>
            <a:endParaRPr lang="en-IE" sz="2600" dirty="0"/>
          </a:p>
          <a:p>
            <a:endParaRPr lang="en-IE" sz="2600" dirty="0"/>
          </a:p>
        </p:txBody>
      </p:sp>
    </p:spTree>
    <p:extLst>
      <p:ext uri="{BB962C8B-B14F-4D97-AF65-F5344CB8AC3E}">
        <p14:creationId xmlns:p14="http://schemas.microsoft.com/office/powerpoint/2010/main" val="343214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728" y="227076"/>
            <a:ext cx="7449312" cy="673607"/>
          </a:xfrm>
        </p:spPr>
        <p:txBody>
          <a:bodyPr>
            <a:noAutofit/>
          </a:bodyPr>
          <a:lstStyle/>
          <a:p>
            <a:r>
              <a:rPr lang="en-IE" dirty="0">
                <a:solidFill>
                  <a:schemeClr val="accent1">
                    <a:lumMod val="75000"/>
                  </a:schemeClr>
                </a:solidFill>
                <a:latin typeface="Berlin Sans FB" panose="020E0602020502020306" pitchFamily="34" charset="0"/>
              </a:rPr>
              <a:t>Natural resources &amp; Cultural</a:t>
            </a:r>
          </a:p>
        </p:txBody>
      </p:sp>
      <p:sp>
        <p:nvSpPr>
          <p:cNvPr id="3" name="Content Placeholder 2"/>
          <p:cNvSpPr>
            <a:spLocks noGrp="1"/>
          </p:cNvSpPr>
          <p:nvPr>
            <p:ph idx="1"/>
          </p:nvPr>
        </p:nvSpPr>
        <p:spPr>
          <a:xfrm>
            <a:off x="1039368" y="900683"/>
            <a:ext cx="11000232" cy="6097523"/>
          </a:xfrm>
          <a:noFill/>
        </p:spPr>
        <p:txBody>
          <a:bodyPr>
            <a:noAutofit/>
          </a:bodyPr>
          <a:lstStyle/>
          <a:p>
            <a:pPr marL="0" lvl="0" indent="0">
              <a:buNone/>
            </a:pPr>
            <a:endParaRPr lang="en-GB" sz="1600" dirty="0"/>
          </a:p>
          <a:p>
            <a:pPr lvl="0"/>
            <a:r>
              <a:rPr lang="en-GB" sz="2600" dirty="0"/>
              <a:t>Plant native trees in conjunction with an awareness campaign to highlight the benefits of trees, i.e. improving air quality, promoting biodiversity, sequestration of carbon dioxide, limiting flood risk, reducing urban heat as well as their aesthetic benefits. </a:t>
            </a:r>
          </a:p>
          <a:p>
            <a:pPr lvl="0"/>
            <a:r>
              <a:rPr lang="en-GB" sz="2600" dirty="0"/>
              <a:t>Reduced use of chemicals/spraying in Council areas.</a:t>
            </a:r>
            <a:endParaRPr lang="en-IE" sz="2600" dirty="0"/>
          </a:p>
          <a:p>
            <a:pPr lvl="0"/>
            <a:r>
              <a:rPr lang="en-GB" sz="2600" dirty="0"/>
              <a:t>Protect and enhance Green infrastructure through the protection and nurturing of existing natural ecosystems </a:t>
            </a:r>
          </a:p>
          <a:p>
            <a:pPr lvl="0"/>
            <a:r>
              <a:rPr lang="en-GB" sz="2600" dirty="0"/>
              <a:t>Make provision for natural borders/buffers and include as integral component of the design of green/blue way, tracks, trails, amenity and tourism </a:t>
            </a:r>
          </a:p>
          <a:p>
            <a:pPr lvl="0"/>
            <a:r>
              <a:rPr lang="en-GB" sz="2600" dirty="0"/>
              <a:t>Using the Kildare biodiversity plan, provide for actions that ensure all risks from adverse climate change have been identified and measures have been employed to address these. </a:t>
            </a:r>
          </a:p>
        </p:txBody>
      </p:sp>
    </p:spTree>
    <p:extLst>
      <p:ext uri="{BB962C8B-B14F-4D97-AF65-F5344CB8AC3E}">
        <p14:creationId xmlns:p14="http://schemas.microsoft.com/office/powerpoint/2010/main" val="863612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808" y="225554"/>
            <a:ext cx="8638032" cy="978408"/>
          </a:xfrm>
        </p:spPr>
        <p:txBody>
          <a:bodyPr>
            <a:noAutofit/>
          </a:bodyPr>
          <a:lstStyle/>
          <a:p>
            <a:r>
              <a:rPr lang="en-IE" dirty="0">
                <a:solidFill>
                  <a:schemeClr val="accent1">
                    <a:lumMod val="75000"/>
                  </a:schemeClr>
                </a:solidFill>
                <a:latin typeface="Berlin Sans FB" panose="020E0602020502020306" pitchFamily="34" charset="0"/>
              </a:rPr>
              <a:t>Community Health &amp; Wellbeing</a:t>
            </a:r>
          </a:p>
        </p:txBody>
      </p:sp>
      <p:sp>
        <p:nvSpPr>
          <p:cNvPr id="3" name="Content Placeholder 2"/>
          <p:cNvSpPr>
            <a:spLocks noGrp="1"/>
          </p:cNvSpPr>
          <p:nvPr>
            <p:ph idx="1"/>
          </p:nvPr>
        </p:nvSpPr>
        <p:spPr>
          <a:xfrm>
            <a:off x="838200" y="1203962"/>
            <a:ext cx="11109960" cy="5288278"/>
          </a:xfrm>
        </p:spPr>
        <p:txBody>
          <a:bodyPr>
            <a:normAutofit fontScale="92500" lnSpcReduction="10000"/>
          </a:bodyPr>
          <a:lstStyle/>
          <a:p>
            <a:pPr lvl="0"/>
            <a:r>
              <a:rPr lang="en-GB" dirty="0"/>
              <a:t>For projects subject to funding and investment of public money, integrate climate change considerations as criteria for assessment. </a:t>
            </a:r>
            <a:endParaRPr lang="en-IE" dirty="0"/>
          </a:p>
          <a:p>
            <a:pPr lvl="0"/>
            <a:r>
              <a:rPr lang="en-GB" dirty="0"/>
              <a:t>Reduce single use plastics and increase awareness of refill.ie and conscious cup campaign.</a:t>
            </a:r>
            <a:endParaRPr lang="en-IE" dirty="0"/>
          </a:p>
          <a:p>
            <a:pPr lvl="0"/>
            <a:r>
              <a:rPr lang="en-GB" dirty="0"/>
              <a:t>Ban use of single use plastics in KCC buildings, libraries and council managed or supported events.</a:t>
            </a:r>
            <a:endParaRPr lang="en-IE" dirty="0"/>
          </a:p>
          <a:p>
            <a:pPr lvl="0"/>
            <a:r>
              <a:rPr lang="en-GB" dirty="0"/>
              <a:t>Ban sky lanterns and balloons.</a:t>
            </a:r>
            <a:endParaRPr lang="en-IE" dirty="0"/>
          </a:p>
          <a:p>
            <a:pPr lvl="0"/>
            <a:r>
              <a:rPr lang="en-GB" dirty="0"/>
              <a:t>Through the PPN, raise awareness of Climate Change and the need for mitigation.</a:t>
            </a:r>
            <a:endParaRPr lang="en-IE" dirty="0"/>
          </a:p>
          <a:p>
            <a:pPr lvl="0"/>
            <a:r>
              <a:rPr lang="en-GB" dirty="0"/>
              <a:t>Work with Kildare Leader Partnership to identify funding streams available to enable local climate action projects.</a:t>
            </a:r>
            <a:endParaRPr lang="en-IE" dirty="0"/>
          </a:p>
          <a:p>
            <a:pPr lvl="0"/>
            <a:r>
              <a:rPr lang="en-GB" dirty="0"/>
              <a:t>Encourage and incentivise local food production – establish or facilitate markets and provide grants or funding for local food businesses to reduce food miles.</a:t>
            </a:r>
            <a:endParaRPr lang="en-IE" dirty="0"/>
          </a:p>
          <a:p>
            <a:endParaRPr lang="en-IE" dirty="0"/>
          </a:p>
        </p:txBody>
      </p:sp>
    </p:spTree>
    <p:extLst>
      <p:ext uri="{BB962C8B-B14F-4D97-AF65-F5344CB8AC3E}">
        <p14:creationId xmlns:p14="http://schemas.microsoft.com/office/powerpoint/2010/main" val="408532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608" y="210312"/>
            <a:ext cx="10527792" cy="1202500"/>
          </a:xfrm>
        </p:spPr>
        <p:txBody>
          <a:bodyPr>
            <a:noAutofit/>
          </a:bodyPr>
          <a:lstStyle/>
          <a:p>
            <a:r>
              <a:rPr lang="en-IE" sz="4000" dirty="0">
                <a:solidFill>
                  <a:schemeClr val="accent1">
                    <a:lumMod val="75000"/>
                  </a:schemeClr>
                </a:solidFill>
                <a:latin typeface="Berlin Sans FB" panose="020E0602020502020306" pitchFamily="34" charset="0"/>
              </a:rPr>
              <a:t>Development, Transport &amp; Built Environment</a:t>
            </a:r>
          </a:p>
        </p:txBody>
      </p:sp>
      <p:sp>
        <p:nvSpPr>
          <p:cNvPr id="3" name="Content Placeholder 2"/>
          <p:cNvSpPr>
            <a:spLocks noGrp="1"/>
          </p:cNvSpPr>
          <p:nvPr>
            <p:ph idx="1"/>
          </p:nvPr>
        </p:nvSpPr>
        <p:spPr/>
        <p:txBody>
          <a:bodyPr>
            <a:normAutofit/>
          </a:bodyPr>
          <a:lstStyle/>
          <a:p>
            <a:pPr lvl="0"/>
            <a:r>
              <a:rPr lang="en-GB" sz="2600" dirty="0"/>
              <a:t>Develop infrastructure for cycle lanes, walking paths, amenity trails, and links to existing greenways and blueways, new greenways and blueways. </a:t>
            </a:r>
          </a:p>
          <a:p>
            <a:pPr lvl="0"/>
            <a:r>
              <a:rPr lang="en-GB" sz="2600" dirty="0"/>
              <a:t>Develop bicycle parking infrastructure throughout the county. </a:t>
            </a:r>
            <a:endParaRPr lang="en-IE" sz="2600" dirty="0"/>
          </a:p>
          <a:p>
            <a:pPr lvl="0"/>
            <a:r>
              <a:rPr lang="en-GB" sz="2600" dirty="0"/>
              <a:t>Promote modal shift from private car ownership to alternative transport e.g. car sharing initiatives, bike sharing initiatives. </a:t>
            </a:r>
          </a:p>
          <a:p>
            <a:pPr lvl="0"/>
            <a:r>
              <a:rPr lang="en-GB" sz="2600" dirty="0"/>
              <a:t>County council coordination of car and bike sharing initiatives. </a:t>
            </a:r>
            <a:endParaRPr lang="en-IE" sz="2600" dirty="0"/>
          </a:p>
          <a:p>
            <a:pPr lvl="0"/>
            <a:r>
              <a:rPr lang="en-GB" sz="2600" dirty="0"/>
              <a:t>Development of serious public transport system that competes successfully with private car transport. </a:t>
            </a:r>
          </a:p>
          <a:p>
            <a:pPr lvl="0"/>
            <a:endParaRPr lang="en-IE" sz="2600" dirty="0"/>
          </a:p>
        </p:txBody>
      </p:sp>
    </p:spTree>
    <p:extLst>
      <p:ext uri="{BB962C8B-B14F-4D97-AF65-F5344CB8AC3E}">
        <p14:creationId xmlns:p14="http://schemas.microsoft.com/office/powerpoint/2010/main" val="170605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5552"/>
            <a:ext cx="11125200" cy="917448"/>
          </a:xfrm>
        </p:spPr>
        <p:txBody>
          <a:bodyPr>
            <a:noAutofit/>
          </a:bodyPr>
          <a:lstStyle/>
          <a:p>
            <a:r>
              <a:rPr lang="en-IE" sz="4000" dirty="0">
                <a:solidFill>
                  <a:schemeClr val="accent1">
                    <a:lumMod val="75000"/>
                  </a:schemeClr>
                </a:solidFill>
                <a:latin typeface="Berlin Sans FB" panose="020E0602020502020306" pitchFamily="34" charset="0"/>
              </a:rPr>
              <a:t>Development, Transport &amp; Built Environment cont.</a:t>
            </a:r>
          </a:p>
        </p:txBody>
      </p:sp>
      <p:sp>
        <p:nvSpPr>
          <p:cNvPr id="3" name="Content Placeholder 2"/>
          <p:cNvSpPr>
            <a:spLocks noGrp="1"/>
          </p:cNvSpPr>
          <p:nvPr>
            <p:ph idx="1"/>
          </p:nvPr>
        </p:nvSpPr>
        <p:spPr>
          <a:xfrm>
            <a:off x="838200" y="1280160"/>
            <a:ext cx="10515600" cy="5242560"/>
          </a:xfrm>
        </p:spPr>
        <p:txBody>
          <a:bodyPr>
            <a:normAutofit/>
          </a:bodyPr>
          <a:lstStyle/>
          <a:p>
            <a:pPr lvl="0"/>
            <a:r>
              <a:rPr lang="en-IE" sz="2600" dirty="0"/>
              <a:t>Develop Climate Change Awareness Campaign for business and start-ups to inform of climate action measures that can be integrated into business activities. </a:t>
            </a:r>
          </a:p>
          <a:p>
            <a:pPr lvl="0"/>
            <a:r>
              <a:rPr lang="en-GB" sz="2600" dirty="0"/>
              <a:t>Develop a sustainable urban and rural plan, use incentivisation and supportive policy to enhance climate action and control standards/criteria to enhance climate action, develop clean tech hub in Kildare.</a:t>
            </a:r>
            <a:endParaRPr lang="en-IE" sz="2600" dirty="0"/>
          </a:p>
          <a:p>
            <a:pPr lvl="0"/>
            <a:r>
              <a:rPr lang="en-GB" sz="2600" dirty="0"/>
              <a:t>Support the development of co-working hubs that work towards reducing the carbon footprint of local communities.</a:t>
            </a:r>
            <a:endParaRPr lang="en-IE" sz="2600" dirty="0"/>
          </a:p>
          <a:p>
            <a:pPr lvl="0"/>
            <a:r>
              <a:rPr lang="en-GB" sz="2600" dirty="0"/>
              <a:t>Housing – ensure new housing is correctly located and ensure that it’s not impinging on water resources or natural areas of conservation and that it is laid out within the context of adaptation to climate change. </a:t>
            </a:r>
            <a:endParaRPr lang="en-IE" sz="2600" dirty="0"/>
          </a:p>
          <a:p>
            <a:endParaRPr lang="en-IE" dirty="0"/>
          </a:p>
          <a:p>
            <a:endParaRPr lang="en-IE" dirty="0"/>
          </a:p>
        </p:txBody>
      </p:sp>
    </p:spTree>
    <p:extLst>
      <p:ext uri="{BB962C8B-B14F-4D97-AF65-F5344CB8AC3E}">
        <p14:creationId xmlns:p14="http://schemas.microsoft.com/office/powerpoint/2010/main" val="404954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15379"/>
          </a:xfrm>
        </p:spPr>
        <p:txBody>
          <a:bodyPr>
            <a:normAutofit/>
          </a:bodyPr>
          <a:lstStyle/>
          <a:p>
            <a:r>
              <a:rPr lang="en-IE" sz="4000" dirty="0">
                <a:solidFill>
                  <a:schemeClr val="accent1">
                    <a:lumMod val="75000"/>
                  </a:schemeClr>
                </a:solidFill>
                <a:latin typeface="Berlin Sans FB" panose="020E0602020502020306" pitchFamily="34" charset="0"/>
              </a:rPr>
              <a:t>Transition to low carbon</a:t>
            </a:r>
          </a:p>
        </p:txBody>
      </p:sp>
      <p:sp>
        <p:nvSpPr>
          <p:cNvPr id="3" name="Content Placeholder 2"/>
          <p:cNvSpPr>
            <a:spLocks noGrp="1"/>
          </p:cNvSpPr>
          <p:nvPr>
            <p:ph idx="1"/>
          </p:nvPr>
        </p:nvSpPr>
        <p:spPr/>
        <p:txBody>
          <a:bodyPr>
            <a:normAutofit/>
          </a:bodyPr>
          <a:lstStyle/>
          <a:p>
            <a:pPr lvl="0"/>
            <a:r>
              <a:rPr lang="en-GB" sz="2600" dirty="0"/>
              <a:t>Work with SEAI and mentors to support existing Sustainable Energy Communities in County Kildare and encourage sustainable energy systems, promote energy efficiency, use renewable energy and develop decentralised energy supplies. </a:t>
            </a:r>
          </a:p>
          <a:p>
            <a:pPr lvl="0"/>
            <a:r>
              <a:rPr lang="en-GB" sz="2600" dirty="0"/>
              <a:t>Encourage more communities to establish Sustainable Energy Communities and actively pursue projects to reduce energy consumption.</a:t>
            </a:r>
            <a:endParaRPr lang="en-IE" sz="2600" dirty="0"/>
          </a:p>
          <a:p>
            <a:pPr lvl="0"/>
            <a:r>
              <a:rPr lang="en-IE" sz="2600" dirty="0"/>
              <a:t>Rollout of EV charging infrastructure on KCC sites and private sites via supportive policy and control standards of the County Development Plan. </a:t>
            </a:r>
          </a:p>
          <a:p>
            <a:r>
              <a:rPr lang="en-GB" sz="2600" dirty="0"/>
              <a:t>Research and map areas considered beneficial for use as local carbon offset through carbon sequestration and include in Green Infrastructure Strategy </a:t>
            </a:r>
            <a:endParaRPr lang="en-IE" sz="2600" dirty="0"/>
          </a:p>
          <a:p>
            <a:endParaRPr lang="en-IE" dirty="0"/>
          </a:p>
        </p:txBody>
      </p:sp>
    </p:spTree>
    <p:extLst>
      <p:ext uri="{BB962C8B-B14F-4D97-AF65-F5344CB8AC3E}">
        <p14:creationId xmlns:p14="http://schemas.microsoft.com/office/powerpoint/2010/main" val="1197028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TotalTime>
  <Words>636</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Berlin Sans FB</vt:lpstr>
      <vt:lpstr>Calibri</vt:lpstr>
      <vt:lpstr>Calibri Light</vt:lpstr>
      <vt:lpstr>Office Theme</vt:lpstr>
      <vt:lpstr>Kildare Climate Action Linkage Group  Key Actions</vt:lpstr>
      <vt:lpstr>Themes:</vt:lpstr>
      <vt:lpstr>Water</vt:lpstr>
      <vt:lpstr>Natural resources &amp; Cultural</vt:lpstr>
      <vt:lpstr>Community Health &amp; Wellbeing</vt:lpstr>
      <vt:lpstr>Development, Transport &amp; Built Environment</vt:lpstr>
      <vt:lpstr>Development, Transport &amp; Built Environment cont.</vt:lpstr>
      <vt:lpstr>Transition to low carbon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Kildare Climate Action Linkage Group KEY Actions</dc:title>
  <dc:creator>Purity Belle</dc:creator>
  <cp:lastModifiedBy>Grace Clarke</cp:lastModifiedBy>
  <cp:revision>12</cp:revision>
  <dcterms:created xsi:type="dcterms:W3CDTF">2020-05-27T00:23:54Z</dcterms:created>
  <dcterms:modified xsi:type="dcterms:W3CDTF">2020-06-05T07:45:24Z</dcterms:modified>
</cp:coreProperties>
</file>